
<file path=[Content_Types].xml><?xml version="1.0" encoding="utf-8"?>
<Types xmlns="http://schemas.openxmlformats.org/package/2006/content-types">
  <Default Extension="fntdata" ContentType="application/x-fontdata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24"/>
  </p:notesMasterIdLst>
  <p:sldIdLst>
    <p:sldId id="256" r:id="rId2"/>
    <p:sldId id="316" r:id="rId3"/>
    <p:sldId id="345" r:id="rId4"/>
    <p:sldId id="352" r:id="rId5"/>
    <p:sldId id="353" r:id="rId6"/>
    <p:sldId id="354" r:id="rId7"/>
    <p:sldId id="355" r:id="rId8"/>
    <p:sldId id="348" r:id="rId9"/>
    <p:sldId id="356" r:id="rId10"/>
    <p:sldId id="362" r:id="rId11"/>
    <p:sldId id="363" r:id="rId12"/>
    <p:sldId id="364" r:id="rId13"/>
    <p:sldId id="360" r:id="rId14"/>
    <p:sldId id="361" r:id="rId15"/>
    <p:sldId id="366" r:id="rId16"/>
    <p:sldId id="365" r:id="rId17"/>
    <p:sldId id="367" r:id="rId18"/>
    <p:sldId id="370" r:id="rId19"/>
    <p:sldId id="369" r:id="rId20"/>
    <p:sldId id="368" r:id="rId21"/>
    <p:sldId id="371" r:id="rId22"/>
    <p:sldId id="344" r:id="rId23"/>
  </p:sldIdLst>
  <p:sldSz cx="9144000" cy="5143500" type="screen16x9"/>
  <p:notesSz cx="6858000" cy="9144000"/>
  <p:embeddedFontLst>
    <p:embeddedFont>
      <p:font typeface="AR HERMANN" panose="020B0600000101010101" charset="0"/>
      <p:regular r:id="rId25"/>
    </p:embeddedFont>
    <p:embeddedFont>
      <p:font typeface="Cambria" panose="02040503050406030204" pitchFamily="18" charset="0"/>
      <p:regular r:id="rId26"/>
      <p:bold r:id="rId27"/>
      <p:italic r:id="rId28"/>
      <p:boldItalic r:id="rId29"/>
    </p:embeddedFont>
    <p:embeddedFont>
      <p:font typeface="맑은 고딕" panose="020B0503020000020004" pitchFamily="50" charset="-127"/>
      <p:regular r:id="rId30"/>
      <p:bold r:id="rId31"/>
    </p:embeddedFont>
  </p:embeddedFontLst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inimized">
    <p:restoredLeft sz="20020" autoAdjust="0"/>
    <p:restoredTop sz="46073" autoAdjust="0"/>
  </p:normalViewPr>
  <p:slideViewPr>
    <p:cSldViewPr snapToGrid="0">
      <p:cViewPr varScale="1">
        <p:scale>
          <a:sx n="29" d="100"/>
          <a:sy n="29" d="100"/>
        </p:scale>
        <p:origin x="280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F6C2B-BA23-4B6F-A16C-E83E1A24F26C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9C8C-1C0B-460F-A188-A3D13441D7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14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66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7804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96064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7726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5404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47720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인간다운 언어이다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프로그래밍이란 인간이 생각하는 것을 컴퓨터에 지시하는 행위라고 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앞으로 살펴볼 파이썬 문법에서도 보게 되겠지만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사람이 생각하는 방식을 그대로 표현할 수 있는 언어이다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따라서 프로그래머는 굳이 컴퓨터의 사고 체계에 맞추어서 프로그래밍을 하려고 애쓸 필요가 없다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이제 곧 어떤 프로그램을 구상하자마자 머릿속에서 생각한 대로 술술 써 내려가는 여러분의 모습에 놀라게 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다음 소스 코드를 보면 이 말이 쉽게 이해될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 b="1">
                <a:effectLst/>
              </a:rPr>
              <a:t>if</a:t>
            </a:r>
            <a:r>
              <a:rPr lang="ko-KR" altLang="en-US"/>
              <a:t> </a:t>
            </a:r>
            <a:r>
              <a:rPr lang="en-US" altLang="ko-KR">
                <a:solidFill>
                  <a:srgbClr val="880000"/>
                </a:solidFill>
                <a:effectLst/>
              </a:rPr>
              <a:t>4</a:t>
            </a:r>
            <a:r>
              <a:rPr lang="ko-KR" altLang="en-US"/>
              <a:t>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1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2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3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4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"4</a:t>
            </a:r>
            <a:r>
              <a:rPr lang="ko-KR" altLang="en-US">
                <a:solidFill>
                  <a:srgbClr val="880000"/>
                </a:solidFill>
                <a:effectLst/>
              </a:rPr>
              <a:t>가 있습니다</a:t>
            </a:r>
            <a:r>
              <a:rPr lang="en-US" altLang="ko-KR">
                <a:solidFill>
                  <a:srgbClr val="880000"/>
                </a:solidFill>
                <a:effectLst/>
              </a:rPr>
              <a:t>"</a:t>
            </a:r>
            <a:r>
              <a:rPr lang="en-US" altLang="ko-KR"/>
              <a:t>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위 예제는 다음처럼 읽을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/>
              <a:t>만약 </a:t>
            </a:r>
            <a:r>
              <a:rPr lang="en-US" altLang="ko-KR"/>
              <a:t>4</a:t>
            </a:r>
            <a:r>
              <a:rPr lang="ko-KR" altLang="en-US"/>
              <a:t>가 </a:t>
            </a:r>
            <a:r>
              <a:rPr lang="en-US" altLang="ko-KR"/>
              <a:t>1, 2, 3, 4 </a:t>
            </a:r>
            <a:r>
              <a:rPr lang="ko-KR" altLang="en-US"/>
              <a:t>중에 있으면 </a:t>
            </a:r>
            <a:r>
              <a:rPr lang="en-US" altLang="ko-KR"/>
              <a:t>"4</a:t>
            </a:r>
            <a:r>
              <a:rPr lang="ko-KR" altLang="en-US"/>
              <a:t>가 있습니다</a:t>
            </a:r>
            <a:r>
              <a:rPr lang="en-US" altLang="ko-KR"/>
              <a:t>"</a:t>
            </a:r>
            <a:r>
              <a:rPr lang="ko-KR" altLang="en-US"/>
              <a:t>를 출력한다</a:t>
            </a:r>
            <a:r>
              <a:rPr lang="en-US" altLang="ko-KR"/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프로그램을 모르더라도 직관적으로 무엇을 뜻하는지 알 수 있지 않는가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마치 영어 문장을 읽는 듯한 착각에 빠져든다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문법이 쉬워 빠르게 배울 수 있다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어려운 문법과 수많은 규칙에 둘러싸인 언어에서 탈피하고 싶지 않은가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문법 자체가 아주 쉽고 간결하며 사람의 사고 체계와 매우 닮아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배우기 쉬운 언어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활용하기 쉬운 언어가 가장 좋은 언어가 아닐까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유명한 프로그래머인 에릭 레이먼드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(Eric Raymond)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는 파이썬을 공부한 지 단 하루 만에 자신이 원하는 프로그램을 작성할 수 있었다고 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프로그래밍 경험이 조금이라도 있다면 파이썬의 자료형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함수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클래스 만드는 법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라이브러리 및 내장 함수 사용 방법 등을 익히는 데 </a:t>
            </a:r>
            <a:r>
              <a:rPr lang="en-US" altLang="ko-KR">
                <a:effectLst/>
              </a:rPr>
              <a:t>1</a:t>
            </a:r>
            <a:r>
              <a:rPr lang="ko-KR" altLang="en-US">
                <a:effectLst/>
              </a:rPr>
              <a:t>주일이면 충분하리라 생각한다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무료이지만 강력하다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오픈 소스인 파이썬은 당연히 무료이다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사용료 걱정없이 언제 어디서든 파이썬을 다운로드하여 사용할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오픈 소스</a:t>
            </a:r>
            <a:r>
              <a:rPr lang="en-US" altLang="ko-KR">
                <a:effectLst/>
              </a:rPr>
              <a:t>(Open Source)</a:t>
            </a:r>
            <a:r>
              <a:rPr lang="ko-KR" altLang="en-US">
                <a:effectLst/>
              </a:rPr>
              <a:t>란 저작권자가 소스 코드를 공개하여 누구나 별다른 제한 없이 자유롭게 사용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복제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배포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수정할 수 있는 소프트웨어이다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또한 프로그래머는 만들고자 하는 프로그램의 대부분을 파이썬으로 만들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물론 시스템 프로그래밍이나 하드웨어 제어와 같은 매우 복잡하고 반복 연산이 많은 프로그램은 파이썬과 어울리지 않는다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하지만 파이썬은 이러한 약점을 극복할 수 있게끔 다른 언어로 만든 프로그램을 파이썬 프로그램에 포함시킬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파이썬과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는 찰떡궁합이란 말이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즉 프로그램의 전반적인 뼈대는 파이썬으로 만들고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빠른 실행 속도가 필요한 부분은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만들어서 파이썬 프로그램 안에 포함시키는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정말 놀라우리만치 영악한 언어가 아닌가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).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사실 파이썬 라이브러리 중에는 순수 파이썬만으로 제작된 것도 많지만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만든 것도 많다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만든 것은 대부분 속도가 빠르다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파이썬 라이브러리는 파이썬 프로그램을 작성할 때 불러와 사용할 수 있는 미리 만들어 놓은 파이썬 파일 모음이다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간결하다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귀도는 파이썬을 의도적으로 간결하게 만들었다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만약 펄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(Perl)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과 같은 프로그래밍 언어가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100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가지 방법으로 하나의 일을 처리할 수 있다면 파이썬은 가장 좋은 방법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1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가지만 사용하는 것을 선호한다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간결함의 철학은 파이썬 문법에도 그대로 적용되어 파이썬 프로그래밍을 하는 사람들은 잘 정리되어 있는 소스 코드를 볼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다른 사람이 작업한 소스 코드도 한눈에 들어와 이해하기 쉽기 때문에 공동 작업과 유지 보수가 아주 쉽고 편하다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다음은 파이썬 프로그램의 예제이다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프로그램 소스 코드를 굳이 이해하려 하지 않아도 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이것을 이해할 수 있다면 여러분은 이미 파이썬에 중독된 사람일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한번 구경해 보자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>
                <a:solidFill>
                  <a:srgbClr val="697070"/>
                </a:solidFill>
                <a:effectLst/>
              </a:rPr>
              <a:t># simple.py</a:t>
            </a:r>
            <a:r>
              <a:rPr lang="ko-KR" altLang="en-US"/>
              <a:t> </a:t>
            </a:r>
            <a:r>
              <a:rPr lang="en-US" altLang="ko-KR"/>
              <a:t>languages = [</a:t>
            </a:r>
            <a:r>
              <a:rPr lang="en-US" altLang="ko-KR">
                <a:solidFill>
                  <a:srgbClr val="880000"/>
                </a:solidFill>
                <a:effectLst/>
              </a:rPr>
              <a:t>'python'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'perl'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'c'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'java'</a:t>
            </a:r>
            <a:r>
              <a:rPr lang="en-US" altLang="ko-KR"/>
              <a:t>] </a:t>
            </a:r>
            <a:r>
              <a:rPr lang="en-US" altLang="ko-KR" b="1">
                <a:effectLst/>
              </a:rPr>
              <a:t>for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languages: </a:t>
            </a:r>
            <a:r>
              <a:rPr lang="en-US" altLang="ko-KR" b="1">
                <a:effectLst/>
              </a:rPr>
              <a:t>if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'python'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'perl'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"%6s need interpreter"</a:t>
            </a:r>
            <a:r>
              <a:rPr lang="ko-KR" altLang="en-US"/>
              <a:t> </a:t>
            </a:r>
            <a:r>
              <a:rPr lang="en-US" altLang="ko-KR"/>
              <a:t>% lang) </a:t>
            </a:r>
            <a:r>
              <a:rPr lang="en-US" altLang="ko-KR" b="1">
                <a:effectLst/>
              </a:rPr>
              <a:t>elif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'c'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'java'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"%6s need compiler"</a:t>
            </a:r>
            <a:r>
              <a:rPr lang="ko-KR" altLang="en-US"/>
              <a:t> </a:t>
            </a:r>
            <a:r>
              <a:rPr lang="en-US" altLang="ko-KR"/>
              <a:t>% lang) </a:t>
            </a:r>
            <a:r>
              <a:rPr lang="en-US" altLang="ko-KR" b="1">
                <a:effectLst/>
              </a:rPr>
              <a:t>else</a:t>
            </a:r>
            <a:r>
              <a:rPr lang="en-US" altLang="ko-KR"/>
              <a:t>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"should not reach here"</a:t>
            </a:r>
            <a:r>
              <a:rPr lang="en-US" altLang="ko-KR"/>
              <a:t>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예제는 프로그래밍 언어를 판별하여 그에 맞는 문장을 출력하는 파이썬 프로그램 예제이다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다른 언어에서 늘 보게 되는 단락을 구분하는 괄호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({ })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문자가 보이지 않는 것을 확인할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또한 줄을 참 잘 맞춘 코드라는 것도 알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 프로그램은 줄을 맞추지 않으면 실행되지 않는다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코드를 예쁘게 작성하려고 줄을 맞추는 것이 아니라 프로그램이 실행되게 하려면 꼭 줄을 맞추어야 하는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이렇듯 줄을 맞추어 코드를 작성하는 행위는 가독성에 크게 도움이 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이렇게 코드의 줄을 맞추는 것을 </a:t>
            </a:r>
            <a:r>
              <a:rPr lang="en-US" altLang="ko-KR">
                <a:effectLst/>
              </a:rPr>
              <a:t>"</a:t>
            </a:r>
            <a:r>
              <a:rPr lang="ko-KR" altLang="en-US">
                <a:effectLst/>
              </a:rPr>
              <a:t>들여쓰기</a:t>
            </a:r>
            <a:r>
              <a:rPr lang="en-US" altLang="ko-KR">
                <a:effectLst/>
              </a:rPr>
              <a:t>"</a:t>
            </a:r>
            <a:r>
              <a:rPr lang="ko-KR" altLang="en-US">
                <a:effectLst/>
              </a:rPr>
              <a:t>라고 부른다</a:t>
            </a:r>
            <a:r>
              <a:rPr lang="en-US" altLang="ko-KR">
                <a:effectLst/>
              </a:rPr>
              <a:t>. </a:t>
            </a:r>
            <a:r>
              <a:rPr lang="ko-KR" altLang="en-US">
                <a:effectLst/>
              </a:rPr>
              <a:t>파이썬에서 들여쓰기를 하지 않으면 프로그램이 실행되지 않는다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프로그래밍을 즐기게 해준다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부분이 가장 강조하고 싶은 부분이다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파이썬만큼 필자에게 프로그래밍을 즐기게 해 준 언어는 없었다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다른 것에 신경 쓸 필요 없이 내가 하고자 하는 부분에만 집중할 수 있게 해준다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파이썬을 배우고 나면 다른 언어로 프로그래밍하는 것에 지루함을 느끼게 될지도 모른다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조심하자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!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개발 속도가 빠르다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마지막으로 재미있는 다음 문장으로 파이썬의 특징을 마무리하겠다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 b="1" i="1">
                <a:solidFill>
                  <a:srgbClr val="000000"/>
                </a:solidFill>
                <a:effectLst/>
                <a:latin typeface="-apple-system"/>
              </a:rPr>
              <a:t>"Life is too short, You need python." (</a:t>
            </a:r>
            <a:r>
              <a:rPr lang="ko-KR" altLang="en-US" b="1" i="1">
                <a:solidFill>
                  <a:srgbClr val="000000"/>
                </a:solidFill>
                <a:effectLst/>
                <a:latin typeface="-apple-system"/>
              </a:rPr>
              <a:t>인생은 너무 짧으니 파이썬이 필요해</a:t>
            </a:r>
            <a:r>
              <a:rPr lang="en-US" altLang="ko-KR" b="1" i="1">
                <a:solidFill>
                  <a:srgbClr val="000000"/>
                </a:solidFill>
                <a:effectLst/>
                <a:latin typeface="-apple-system"/>
              </a:rPr>
              <a:t>.)</a:t>
            </a:r>
            <a:endParaRPr lang="ko-KR" altLang="en-US" b="0" i="0">
              <a:solidFill>
                <a:srgbClr val="000000"/>
              </a:solidFill>
              <a:effectLst/>
              <a:latin typeface="-apple-system"/>
            </a:endParaRP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파이썬의 엄청나게 빠른 개발 속도를 두고 유행처럼 퍼진 말이다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위트 있는 문장은 이 책에서 계속 예제로 사용될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37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인간다운 언어이다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프로그래밍이란 인간이 생각하는 것을 컴퓨터에 지시하는 행위라고 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앞으로 살펴볼 파이썬 문법에서도 보게 되겠지만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사람이 생각하는 방식을 그대로 표현할 수 있는 언어이다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따라서 프로그래머는 굳이 컴퓨터의 사고 체계에 맞추어서 프로그래밍을 하려고 애쓸 필요가 없다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이제 곧 어떤 프로그램을 구상하자마자 머릿속에서 생각한 대로 술술 써 내려가는 여러분의 모습에 놀라게 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다음 소스 코드를 보면 이 말이 쉽게 이해될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 b="1">
                <a:effectLst/>
              </a:rPr>
              <a:t>if</a:t>
            </a:r>
            <a:r>
              <a:rPr lang="ko-KR" altLang="en-US"/>
              <a:t> </a:t>
            </a:r>
            <a:r>
              <a:rPr lang="en-US" altLang="ko-KR">
                <a:solidFill>
                  <a:srgbClr val="880000"/>
                </a:solidFill>
                <a:effectLst/>
              </a:rPr>
              <a:t>4</a:t>
            </a:r>
            <a:r>
              <a:rPr lang="ko-KR" altLang="en-US"/>
              <a:t>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1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2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3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4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"4</a:t>
            </a:r>
            <a:r>
              <a:rPr lang="ko-KR" altLang="en-US">
                <a:solidFill>
                  <a:srgbClr val="880000"/>
                </a:solidFill>
                <a:effectLst/>
              </a:rPr>
              <a:t>가 있습니다</a:t>
            </a:r>
            <a:r>
              <a:rPr lang="en-US" altLang="ko-KR">
                <a:solidFill>
                  <a:srgbClr val="880000"/>
                </a:solidFill>
                <a:effectLst/>
              </a:rPr>
              <a:t>"</a:t>
            </a:r>
            <a:r>
              <a:rPr lang="en-US" altLang="ko-KR"/>
              <a:t>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위 예제는 다음처럼 읽을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/>
              <a:t>만약 </a:t>
            </a:r>
            <a:r>
              <a:rPr lang="en-US" altLang="ko-KR"/>
              <a:t>4</a:t>
            </a:r>
            <a:r>
              <a:rPr lang="ko-KR" altLang="en-US"/>
              <a:t>가 </a:t>
            </a:r>
            <a:r>
              <a:rPr lang="en-US" altLang="ko-KR"/>
              <a:t>1, 2, 3, 4 </a:t>
            </a:r>
            <a:r>
              <a:rPr lang="ko-KR" altLang="en-US"/>
              <a:t>중에 있으면 </a:t>
            </a:r>
            <a:r>
              <a:rPr lang="en-US" altLang="ko-KR"/>
              <a:t>"4</a:t>
            </a:r>
            <a:r>
              <a:rPr lang="ko-KR" altLang="en-US"/>
              <a:t>가 있습니다</a:t>
            </a:r>
            <a:r>
              <a:rPr lang="en-US" altLang="ko-KR"/>
              <a:t>"</a:t>
            </a:r>
            <a:r>
              <a:rPr lang="ko-KR" altLang="en-US"/>
              <a:t>를 출력한다</a:t>
            </a:r>
            <a:r>
              <a:rPr lang="en-US" altLang="ko-KR"/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프로그램을 모르더라도 직관적으로 무엇을 뜻하는지 알 수 있지 않는가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마치 영어 문장을 읽는 듯한 착각에 빠져든다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문법이 쉬워 빠르게 배울 수 있다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어려운 문법과 수많은 규칙에 둘러싸인 언어에서 탈피하고 싶지 않은가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문법 자체가 아주 쉽고 간결하며 사람의 사고 체계와 매우 닮아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배우기 쉬운 언어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활용하기 쉬운 언어가 가장 좋은 언어가 아닐까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유명한 프로그래머인 에릭 레이먼드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(Eric Raymond)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는 파이썬을 공부한 지 단 하루 만에 자신이 원하는 프로그램을 작성할 수 있었다고 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프로그래밍 경험이 조금이라도 있다면 파이썬의 자료형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함수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클래스 만드는 법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라이브러리 및 내장 함수 사용 방법 등을 익히는 데 </a:t>
            </a:r>
            <a:r>
              <a:rPr lang="en-US" altLang="ko-KR">
                <a:effectLst/>
              </a:rPr>
              <a:t>1</a:t>
            </a:r>
            <a:r>
              <a:rPr lang="ko-KR" altLang="en-US">
                <a:effectLst/>
              </a:rPr>
              <a:t>주일이면 충분하리라 생각한다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무료이지만 강력하다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오픈 소스인 파이썬은 당연히 무료이다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사용료 걱정없이 언제 어디서든 파이썬을 다운로드하여 사용할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오픈 소스</a:t>
            </a:r>
            <a:r>
              <a:rPr lang="en-US" altLang="ko-KR">
                <a:effectLst/>
              </a:rPr>
              <a:t>(Open Source)</a:t>
            </a:r>
            <a:r>
              <a:rPr lang="ko-KR" altLang="en-US">
                <a:effectLst/>
              </a:rPr>
              <a:t>란 저작권자가 소스 코드를 공개하여 누구나 별다른 제한 없이 자유롭게 사용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복제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배포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수정할 수 있는 소프트웨어이다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또한 프로그래머는 만들고자 하는 프로그램의 대부분을 파이썬으로 만들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물론 시스템 프로그래밍이나 하드웨어 제어와 같은 매우 복잡하고 반복 연산이 많은 프로그램은 파이썬과 어울리지 않는다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하지만 파이썬은 이러한 약점을 극복할 수 있게끔 다른 언어로 만든 프로그램을 파이썬 프로그램에 포함시킬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파이썬과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는 찰떡궁합이란 말이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즉 프로그램의 전반적인 뼈대는 파이썬으로 만들고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빠른 실행 속도가 필요한 부분은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만들어서 파이썬 프로그램 안에 포함시키는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정말 놀라우리만치 영악한 언어가 아닌가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).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사실 파이썬 라이브러리 중에는 순수 파이썬만으로 제작된 것도 많지만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만든 것도 많다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만든 것은 대부분 속도가 빠르다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파이썬 라이브러리는 파이썬 프로그램을 작성할 때 불러와 사용할 수 있는 미리 만들어 놓은 파이썬 파일 모음이다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간결하다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귀도는 파이썬을 의도적으로 간결하게 만들었다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만약 펄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(Perl)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과 같은 프로그래밍 언어가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100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가지 방법으로 하나의 일을 처리할 수 있다면 파이썬은 가장 좋은 방법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1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가지만 사용하는 것을 선호한다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간결함의 철학은 파이썬 문법에도 그대로 적용되어 파이썬 프로그래밍을 하는 사람들은 잘 정리되어 있는 소스 코드를 볼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다른 사람이 작업한 소스 코드도 한눈에 들어와 이해하기 쉽기 때문에 공동 작업과 유지 보수가 아주 쉽고 편하다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다음은 파이썬 프로그램의 예제이다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프로그램 소스 코드를 굳이 이해하려 하지 않아도 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이것을 이해할 수 있다면 여러분은 이미 파이썬에 중독된 사람일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한번 구경해 보자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>
                <a:solidFill>
                  <a:srgbClr val="697070"/>
                </a:solidFill>
                <a:effectLst/>
              </a:rPr>
              <a:t># simple.py</a:t>
            </a:r>
            <a:r>
              <a:rPr lang="ko-KR" altLang="en-US"/>
              <a:t> </a:t>
            </a:r>
            <a:r>
              <a:rPr lang="en-US" altLang="ko-KR"/>
              <a:t>languages = [</a:t>
            </a:r>
            <a:r>
              <a:rPr lang="en-US" altLang="ko-KR">
                <a:solidFill>
                  <a:srgbClr val="880000"/>
                </a:solidFill>
                <a:effectLst/>
              </a:rPr>
              <a:t>'python'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'perl'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'c'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'java'</a:t>
            </a:r>
            <a:r>
              <a:rPr lang="en-US" altLang="ko-KR"/>
              <a:t>] </a:t>
            </a:r>
            <a:r>
              <a:rPr lang="en-US" altLang="ko-KR" b="1">
                <a:effectLst/>
              </a:rPr>
              <a:t>for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languages: </a:t>
            </a:r>
            <a:r>
              <a:rPr lang="en-US" altLang="ko-KR" b="1">
                <a:effectLst/>
              </a:rPr>
              <a:t>if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'python'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'perl'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"%6s need interpreter"</a:t>
            </a:r>
            <a:r>
              <a:rPr lang="ko-KR" altLang="en-US"/>
              <a:t> </a:t>
            </a:r>
            <a:r>
              <a:rPr lang="en-US" altLang="ko-KR"/>
              <a:t>% lang) </a:t>
            </a:r>
            <a:r>
              <a:rPr lang="en-US" altLang="ko-KR" b="1">
                <a:effectLst/>
              </a:rPr>
              <a:t>elif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'c'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'java'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"%6s need compiler"</a:t>
            </a:r>
            <a:r>
              <a:rPr lang="ko-KR" altLang="en-US"/>
              <a:t> </a:t>
            </a:r>
            <a:r>
              <a:rPr lang="en-US" altLang="ko-KR"/>
              <a:t>% lang) </a:t>
            </a:r>
            <a:r>
              <a:rPr lang="en-US" altLang="ko-KR" b="1">
                <a:effectLst/>
              </a:rPr>
              <a:t>else</a:t>
            </a:r>
            <a:r>
              <a:rPr lang="en-US" altLang="ko-KR"/>
              <a:t>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"should not reach here"</a:t>
            </a:r>
            <a:r>
              <a:rPr lang="en-US" altLang="ko-KR"/>
              <a:t>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예제는 프로그래밍 언어를 판별하여 그에 맞는 문장을 출력하는 파이썬 프로그램 예제이다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다른 언어에서 늘 보게 되는 단락을 구분하는 괄호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({ })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문자가 보이지 않는 것을 확인할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또한 줄을 참 잘 맞춘 코드라는 것도 알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 프로그램은 줄을 맞추지 않으면 실행되지 않는다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코드를 예쁘게 작성하려고 줄을 맞추는 것이 아니라 프로그램이 실행되게 하려면 꼭 줄을 맞추어야 하는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이렇듯 줄을 맞추어 코드를 작성하는 행위는 가독성에 크게 도움이 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이렇게 코드의 줄을 맞추는 것을 </a:t>
            </a:r>
            <a:r>
              <a:rPr lang="en-US" altLang="ko-KR">
                <a:effectLst/>
              </a:rPr>
              <a:t>"</a:t>
            </a:r>
            <a:r>
              <a:rPr lang="ko-KR" altLang="en-US">
                <a:effectLst/>
              </a:rPr>
              <a:t>들여쓰기</a:t>
            </a:r>
            <a:r>
              <a:rPr lang="en-US" altLang="ko-KR">
                <a:effectLst/>
              </a:rPr>
              <a:t>"</a:t>
            </a:r>
            <a:r>
              <a:rPr lang="ko-KR" altLang="en-US">
                <a:effectLst/>
              </a:rPr>
              <a:t>라고 부른다</a:t>
            </a:r>
            <a:r>
              <a:rPr lang="en-US" altLang="ko-KR">
                <a:effectLst/>
              </a:rPr>
              <a:t>. </a:t>
            </a:r>
            <a:r>
              <a:rPr lang="ko-KR" altLang="en-US">
                <a:effectLst/>
              </a:rPr>
              <a:t>파이썬에서 들여쓰기를 하지 않으면 프로그램이 실행되지 않는다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프로그래밍을 즐기게 해준다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부분이 가장 강조하고 싶은 부분이다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파이썬만큼 필자에게 프로그래밍을 즐기게 해 준 언어는 없었다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다른 것에 신경 쓸 필요 없이 내가 하고자 하는 부분에만 집중할 수 있게 해준다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파이썬을 배우고 나면 다른 언어로 프로그래밍하는 것에 지루함을 느끼게 될지도 모른다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조심하자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!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개발 속도가 빠르다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마지막으로 재미있는 다음 문장으로 파이썬의 특징을 마무리하겠다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 b="1" i="1">
                <a:solidFill>
                  <a:srgbClr val="000000"/>
                </a:solidFill>
                <a:effectLst/>
                <a:latin typeface="-apple-system"/>
              </a:rPr>
              <a:t>"Life is too short, You need python." (</a:t>
            </a:r>
            <a:r>
              <a:rPr lang="ko-KR" altLang="en-US" b="1" i="1">
                <a:solidFill>
                  <a:srgbClr val="000000"/>
                </a:solidFill>
                <a:effectLst/>
                <a:latin typeface="-apple-system"/>
              </a:rPr>
              <a:t>인생은 너무 짧으니 파이썬이 필요해</a:t>
            </a:r>
            <a:r>
              <a:rPr lang="en-US" altLang="ko-KR" b="1" i="1">
                <a:solidFill>
                  <a:srgbClr val="000000"/>
                </a:solidFill>
                <a:effectLst/>
                <a:latin typeface="-apple-system"/>
              </a:rPr>
              <a:t>.)</a:t>
            </a:r>
            <a:endParaRPr lang="ko-KR" altLang="en-US" b="0" i="0">
              <a:solidFill>
                <a:srgbClr val="000000"/>
              </a:solidFill>
              <a:effectLst/>
              <a:latin typeface="-apple-system"/>
            </a:endParaRP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파이썬의 엄청나게 빠른 개발 속도를 두고 유행처럼 퍼진 말이다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위트 있는 문장은 이 책에서 계속 예제로 사용될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82104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8602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95607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인간다운 언어이다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프로그래밍이란 인간이 생각하는 것을 컴퓨터에 지시하는 행위라고 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앞으로 살펴볼 파이썬 문법에서도 보게 되겠지만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사람이 생각하는 방식을 그대로 표현할 수 있는 언어이다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따라서 프로그래머는 굳이 컴퓨터의 사고 체계에 맞추어서 프로그래밍을 하려고 애쓸 필요가 없다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이제 곧 어떤 프로그램을 구상하자마자 머릿속에서 생각한 대로 술술 써 내려가는 여러분의 모습에 놀라게 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다음 소스 코드를 보면 이 말이 쉽게 이해될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 b="1">
                <a:effectLst/>
              </a:rPr>
              <a:t>if</a:t>
            </a:r>
            <a:r>
              <a:rPr lang="ko-KR" altLang="en-US"/>
              <a:t> </a:t>
            </a:r>
            <a:r>
              <a:rPr lang="en-US" altLang="ko-KR">
                <a:solidFill>
                  <a:srgbClr val="880000"/>
                </a:solidFill>
                <a:effectLst/>
              </a:rPr>
              <a:t>4</a:t>
            </a:r>
            <a:r>
              <a:rPr lang="ko-KR" altLang="en-US"/>
              <a:t>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1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2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3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4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"4</a:t>
            </a:r>
            <a:r>
              <a:rPr lang="ko-KR" altLang="en-US">
                <a:solidFill>
                  <a:srgbClr val="880000"/>
                </a:solidFill>
                <a:effectLst/>
              </a:rPr>
              <a:t>가 있습니다</a:t>
            </a:r>
            <a:r>
              <a:rPr lang="en-US" altLang="ko-KR">
                <a:solidFill>
                  <a:srgbClr val="880000"/>
                </a:solidFill>
                <a:effectLst/>
              </a:rPr>
              <a:t>"</a:t>
            </a:r>
            <a:r>
              <a:rPr lang="en-US" altLang="ko-KR"/>
              <a:t>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위 예제는 다음처럼 읽을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/>
              <a:t>만약 </a:t>
            </a:r>
            <a:r>
              <a:rPr lang="en-US" altLang="ko-KR"/>
              <a:t>4</a:t>
            </a:r>
            <a:r>
              <a:rPr lang="ko-KR" altLang="en-US"/>
              <a:t>가 </a:t>
            </a:r>
            <a:r>
              <a:rPr lang="en-US" altLang="ko-KR"/>
              <a:t>1, 2, 3, 4 </a:t>
            </a:r>
            <a:r>
              <a:rPr lang="ko-KR" altLang="en-US"/>
              <a:t>중에 있으면 </a:t>
            </a:r>
            <a:r>
              <a:rPr lang="en-US" altLang="ko-KR"/>
              <a:t>"4</a:t>
            </a:r>
            <a:r>
              <a:rPr lang="ko-KR" altLang="en-US"/>
              <a:t>가 있습니다</a:t>
            </a:r>
            <a:r>
              <a:rPr lang="en-US" altLang="ko-KR"/>
              <a:t>"</a:t>
            </a:r>
            <a:r>
              <a:rPr lang="ko-KR" altLang="en-US"/>
              <a:t>를 출력한다</a:t>
            </a:r>
            <a:r>
              <a:rPr lang="en-US" altLang="ko-KR"/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프로그램을 모르더라도 직관적으로 무엇을 뜻하는지 알 수 있지 않는가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마치 영어 문장을 읽는 듯한 착각에 빠져든다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문법이 쉬워 빠르게 배울 수 있다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어려운 문법과 수많은 규칙에 둘러싸인 언어에서 탈피하고 싶지 않은가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문법 자체가 아주 쉽고 간결하며 사람의 사고 체계와 매우 닮아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배우기 쉬운 언어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활용하기 쉬운 언어가 가장 좋은 언어가 아닐까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유명한 프로그래머인 에릭 레이먼드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(Eric Raymond)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는 파이썬을 공부한 지 단 하루 만에 자신이 원하는 프로그램을 작성할 수 있었다고 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프로그래밍 경험이 조금이라도 있다면 파이썬의 자료형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함수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클래스 만드는 법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라이브러리 및 내장 함수 사용 방법 등을 익히는 데 </a:t>
            </a:r>
            <a:r>
              <a:rPr lang="en-US" altLang="ko-KR">
                <a:effectLst/>
              </a:rPr>
              <a:t>1</a:t>
            </a:r>
            <a:r>
              <a:rPr lang="ko-KR" altLang="en-US">
                <a:effectLst/>
              </a:rPr>
              <a:t>주일이면 충분하리라 생각한다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무료이지만 강력하다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오픈 소스인 파이썬은 당연히 무료이다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사용료 걱정없이 언제 어디서든 파이썬을 다운로드하여 사용할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오픈 소스</a:t>
            </a:r>
            <a:r>
              <a:rPr lang="en-US" altLang="ko-KR">
                <a:effectLst/>
              </a:rPr>
              <a:t>(Open Source)</a:t>
            </a:r>
            <a:r>
              <a:rPr lang="ko-KR" altLang="en-US">
                <a:effectLst/>
              </a:rPr>
              <a:t>란 저작권자가 소스 코드를 공개하여 누구나 별다른 제한 없이 자유롭게 사용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복제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배포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수정할 수 있는 소프트웨어이다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또한 프로그래머는 만들고자 하는 프로그램의 대부분을 파이썬으로 만들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물론 시스템 프로그래밍이나 하드웨어 제어와 같은 매우 복잡하고 반복 연산이 많은 프로그램은 파이썬과 어울리지 않는다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하지만 파이썬은 이러한 약점을 극복할 수 있게끔 다른 언어로 만든 프로그램을 파이썬 프로그램에 포함시킬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파이썬과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는 찰떡궁합이란 말이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즉 프로그램의 전반적인 뼈대는 파이썬으로 만들고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빠른 실행 속도가 필요한 부분은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만들어서 파이썬 프로그램 안에 포함시키는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정말 놀라우리만치 영악한 언어가 아닌가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).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사실 파이썬 라이브러리 중에는 순수 파이썬만으로 제작된 것도 많지만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만든 것도 많다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만든 것은 대부분 속도가 빠르다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파이썬 라이브러리는 파이썬 프로그램을 작성할 때 불러와 사용할 수 있는 미리 만들어 놓은 파이썬 파일 모음이다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간결하다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귀도는 파이썬을 의도적으로 간결하게 만들었다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만약 펄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(Perl)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과 같은 프로그래밍 언어가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100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가지 방법으로 하나의 일을 처리할 수 있다면 파이썬은 가장 좋은 방법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1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가지만 사용하는 것을 선호한다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간결함의 철학은 파이썬 문법에도 그대로 적용되어 파이썬 프로그래밍을 하는 사람들은 잘 정리되어 있는 소스 코드를 볼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다른 사람이 작업한 소스 코드도 한눈에 들어와 이해하기 쉽기 때문에 공동 작업과 유지 보수가 아주 쉽고 편하다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다음은 파이썬 프로그램의 예제이다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프로그램 소스 코드를 굳이 이해하려 하지 않아도 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이것을 이해할 수 있다면 여러분은 이미 파이썬에 중독된 사람일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한번 구경해 보자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>
                <a:solidFill>
                  <a:srgbClr val="697070"/>
                </a:solidFill>
                <a:effectLst/>
              </a:rPr>
              <a:t># simple.py</a:t>
            </a:r>
            <a:r>
              <a:rPr lang="ko-KR" altLang="en-US"/>
              <a:t> </a:t>
            </a:r>
            <a:r>
              <a:rPr lang="en-US" altLang="ko-KR"/>
              <a:t>languages = [</a:t>
            </a:r>
            <a:r>
              <a:rPr lang="en-US" altLang="ko-KR">
                <a:solidFill>
                  <a:srgbClr val="880000"/>
                </a:solidFill>
                <a:effectLst/>
              </a:rPr>
              <a:t>'python'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'perl'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'c'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'java'</a:t>
            </a:r>
            <a:r>
              <a:rPr lang="en-US" altLang="ko-KR"/>
              <a:t>] </a:t>
            </a:r>
            <a:r>
              <a:rPr lang="en-US" altLang="ko-KR" b="1">
                <a:effectLst/>
              </a:rPr>
              <a:t>for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languages: </a:t>
            </a:r>
            <a:r>
              <a:rPr lang="en-US" altLang="ko-KR" b="1">
                <a:effectLst/>
              </a:rPr>
              <a:t>if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'python'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'perl'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"%6s need interpreter"</a:t>
            </a:r>
            <a:r>
              <a:rPr lang="ko-KR" altLang="en-US"/>
              <a:t> </a:t>
            </a:r>
            <a:r>
              <a:rPr lang="en-US" altLang="ko-KR"/>
              <a:t>% lang) </a:t>
            </a:r>
            <a:r>
              <a:rPr lang="en-US" altLang="ko-KR" b="1">
                <a:effectLst/>
              </a:rPr>
              <a:t>elif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'c'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'java'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"%6s need compiler"</a:t>
            </a:r>
            <a:r>
              <a:rPr lang="ko-KR" altLang="en-US"/>
              <a:t> </a:t>
            </a:r>
            <a:r>
              <a:rPr lang="en-US" altLang="ko-KR"/>
              <a:t>% lang) </a:t>
            </a:r>
            <a:r>
              <a:rPr lang="en-US" altLang="ko-KR" b="1">
                <a:effectLst/>
              </a:rPr>
              <a:t>else</a:t>
            </a:r>
            <a:r>
              <a:rPr lang="en-US" altLang="ko-KR"/>
              <a:t>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"should not reach here"</a:t>
            </a:r>
            <a:r>
              <a:rPr lang="en-US" altLang="ko-KR"/>
              <a:t>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예제는 프로그래밍 언어를 판별하여 그에 맞는 문장을 출력하는 파이썬 프로그램 예제이다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다른 언어에서 늘 보게 되는 단락을 구분하는 괄호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({ })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문자가 보이지 않는 것을 확인할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또한 줄을 참 잘 맞춘 코드라는 것도 알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 프로그램은 줄을 맞추지 않으면 실행되지 않는다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코드를 예쁘게 작성하려고 줄을 맞추는 것이 아니라 프로그램이 실행되게 하려면 꼭 줄을 맞추어야 하는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이렇듯 줄을 맞추어 코드를 작성하는 행위는 가독성에 크게 도움이 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이렇게 코드의 줄을 맞추는 것을 </a:t>
            </a:r>
            <a:r>
              <a:rPr lang="en-US" altLang="ko-KR">
                <a:effectLst/>
              </a:rPr>
              <a:t>"</a:t>
            </a:r>
            <a:r>
              <a:rPr lang="ko-KR" altLang="en-US">
                <a:effectLst/>
              </a:rPr>
              <a:t>들여쓰기</a:t>
            </a:r>
            <a:r>
              <a:rPr lang="en-US" altLang="ko-KR">
                <a:effectLst/>
              </a:rPr>
              <a:t>"</a:t>
            </a:r>
            <a:r>
              <a:rPr lang="ko-KR" altLang="en-US">
                <a:effectLst/>
              </a:rPr>
              <a:t>라고 부른다</a:t>
            </a:r>
            <a:r>
              <a:rPr lang="en-US" altLang="ko-KR">
                <a:effectLst/>
              </a:rPr>
              <a:t>. </a:t>
            </a:r>
            <a:r>
              <a:rPr lang="ko-KR" altLang="en-US">
                <a:effectLst/>
              </a:rPr>
              <a:t>파이썬에서 들여쓰기를 하지 않으면 프로그램이 실행되지 않는다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프로그래밍을 즐기게 해준다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부분이 가장 강조하고 싶은 부분이다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파이썬만큼 필자에게 프로그래밍을 즐기게 해 준 언어는 없었다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다른 것에 신경 쓸 필요 없이 내가 하고자 하는 부분에만 집중할 수 있게 해준다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파이썬을 배우고 나면 다른 언어로 프로그래밍하는 것에 지루함을 느끼게 될지도 모른다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조심하자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!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개발 속도가 빠르다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마지막으로 재미있는 다음 문장으로 파이썬의 특징을 마무리하겠다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 b="1" i="1">
                <a:solidFill>
                  <a:srgbClr val="000000"/>
                </a:solidFill>
                <a:effectLst/>
                <a:latin typeface="-apple-system"/>
              </a:rPr>
              <a:t>"Life is too short, You need python." (</a:t>
            </a:r>
            <a:r>
              <a:rPr lang="ko-KR" altLang="en-US" b="1" i="1">
                <a:solidFill>
                  <a:srgbClr val="000000"/>
                </a:solidFill>
                <a:effectLst/>
                <a:latin typeface="-apple-system"/>
              </a:rPr>
              <a:t>인생은 너무 짧으니 파이썬이 필요해</a:t>
            </a:r>
            <a:r>
              <a:rPr lang="en-US" altLang="ko-KR" b="1" i="1">
                <a:solidFill>
                  <a:srgbClr val="000000"/>
                </a:solidFill>
                <a:effectLst/>
                <a:latin typeface="-apple-system"/>
              </a:rPr>
              <a:t>.)</a:t>
            </a:r>
            <a:endParaRPr lang="ko-KR" altLang="en-US" b="0" i="0">
              <a:solidFill>
                <a:srgbClr val="000000"/>
              </a:solidFill>
              <a:effectLst/>
              <a:latin typeface="-apple-system"/>
            </a:endParaRP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파이썬의 엄청나게 빠른 개발 속도를 두고 유행처럼 퍼진 말이다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위트 있는 문장은 이 책에서 계속 예제로 사용될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515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8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90733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91955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985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950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692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185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인간다운 언어이다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프로그래밍이란 인간이 생각하는 것을 컴퓨터에 지시하는 행위라고 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앞으로 살펴볼 파이썬 문법에서도 보게 되겠지만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사람이 생각하는 방식을 그대로 표현할 수 있는 언어이다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따라서 프로그래머는 굳이 컴퓨터의 사고 체계에 맞추어서 프로그래밍을 하려고 애쓸 필요가 없다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이제 곧 어떤 프로그램을 구상하자마자 머릿속에서 생각한 대로 술술 써 내려가는 여러분의 모습에 놀라게 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다음 소스 코드를 보면 이 말이 쉽게 이해될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 b="1">
                <a:effectLst/>
              </a:rPr>
              <a:t>if</a:t>
            </a:r>
            <a:r>
              <a:rPr lang="ko-KR" altLang="en-US"/>
              <a:t> </a:t>
            </a:r>
            <a:r>
              <a:rPr lang="en-US" altLang="ko-KR">
                <a:solidFill>
                  <a:srgbClr val="880000"/>
                </a:solidFill>
                <a:effectLst/>
              </a:rPr>
              <a:t>4</a:t>
            </a:r>
            <a:r>
              <a:rPr lang="ko-KR" altLang="en-US"/>
              <a:t>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1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2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3</a:t>
            </a:r>
            <a:r>
              <a:rPr lang="en-US" altLang="ko-KR"/>
              <a:t>,</a:t>
            </a:r>
            <a:r>
              <a:rPr lang="en-US" altLang="ko-KR">
                <a:solidFill>
                  <a:srgbClr val="880000"/>
                </a:solidFill>
                <a:effectLst/>
              </a:rPr>
              <a:t>4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"4</a:t>
            </a:r>
            <a:r>
              <a:rPr lang="ko-KR" altLang="en-US">
                <a:solidFill>
                  <a:srgbClr val="880000"/>
                </a:solidFill>
                <a:effectLst/>
              </a:rPr>
              <a:t>가 있습니다</a:t>
            </a:r>
            <a:r>
              <a:rPr lang="en-US" altLang="ko-KR">
                <a:solidFill>
                  <a:srgbClr val="880000"/>
                </a:solidFill>
                <a:effectLst/>
              </a:rPr>
              <a:t>"</a:t>
            </a:r>
            <a:r>
              <a:rPr lang="en-US" altLang="ko-KR"/>
              <a:t>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위 예제는 다음처럼 읽을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/>
              <a:t>만약 </a:t>
            </a:r>
            <a:r>
              <a:rPr lang="en-US" altLang="ko-KR"/>
              <a:t>4</a:t>
            </a:r>
            <a:r>
              <a:rPr lang="ko-KR" altLang="en-US"/>
              <a:t>가 </a:t>
            </a:r>
            <a:r>
              <a:rPr lang="en-US" altLang="ko-KR"/>
              <a:t>1, 2, 3, 4 </a:t>
            </a:r>
            <a:r>
              <a:rPr lang="ko-KR" altLang="en-US"/>
              <a:t>중에 있으면 </a:t>
            </a:r>
            <a:r>
              <a:rPr lang="en-US" altLang="ko-KR"/>
              <a:t>"4</a:t>
            </a:r>
            <a:r>
              <a:rPr lang="ko-KR" altLang="en-US"/>
              <a:t>가 있습니다</a:t>
            </a:r>
            <a:r>
              <a:rPr lang="en-US" altLang="ko-KR"/>
              <a:t>"</a:t>
            </a:r>
            <a:r>
              <a:rPr lang="ko-KR" altLang="en-US"/>
              <a:t>를 출력한다</a:t>
            </a:r>
            <a:r>
              <a:rPr lang="en-US" altLang="ko-KR"/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프로그램을 모르더라도 직관적으로 무엇을 뜻하는지 알 수 있지 않는가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마치 영어 문장을 읽는 듯한 착각에 빠져든다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문법이 쉬워 빠르게 배울 수 있다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어려운 문법과 수많은 규칙에 둘러싸인 언어에서 탈피하고 싶지 않은가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문법 자체가 아주 쉽고 간결하며 사람의 사고 체계와 매우 닮아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배우기 쉬운 언어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활용하기 쉬운 언어가 가장 좋은 언어가 아닐까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?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유명한 프로그래머인 에릭 레이먼드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(Eric Raymond)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는 파이썬을 공부한 지 단 하루 만에 자신이 원하는 프로그램을 작성할 수 있었다고 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프로그래밍 경험이 조금이라도 있다면 파이썬의 자료형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함수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클래스 만드는 법</a:t>
            </a:r>
            <a:r>
              <a:rPr lang="en-US" altLang="ko-KR">
                <a:effectLst/>
              </a:rPr>
              <a:t>, </a:t>
            </a:r>
            <a:r>
              <a:rPr lang="ko-KR" altLang="en-US">
                <a:effectLst/>
              </a:rPr>
              <a:t>라이브러리 및 내장 함수 사용 방법 등을 익히는 데 </a:t>
            </a:r>
            <a:r>
              <a:rPr lang="en-US" altLang="ko-KR">
                <a:effectLst/>
              </a:rPr>
              <a:t>1</a:t>
            </a:r>
            <a:r>
              <a:rPr lang="ko-KR" altLang="en-US">
                <a:effectLst/>
              </a:rPr>
              <a:t>주일이면 충분하리라 생각한다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무료이지만 강력하다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오픈 소스인 파이썬은 당연히 무료이다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사용료 걱정없이 언제 어디서든 파이썬을 다운로드하여 사용할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오픈 소스</a:t>
            </a:r>
            <a:r>
              <a:rPr lang="en-US" altLang="ko-KR">
                <a:effectLst/>
              </a:rPr>
              <a:t>(Open Source)</a:t>
            </a:r>
            <a:r>
              <a:rPr lang="ko-KR" altLang="en-US">
                <a:effectLst/>
              </a:rPr>
              <a:t>란 저작권자가 소스 코드를 공개하여 누구나 별다른 제한 없이 자유롭게 사용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복제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배포 </a:t>
            </a:r>
            <a:r>
              <a:rPr lang="en-US" altLang="ko-KR">
                <a:effectLst/>
              </a:rPr>
              <a:t>· </a:t>
            </a:r>
            <a:r>
              <a:rPr lang="ko-KR" altLang="en-US">
                <a:effectLst/>
              </a:rPr>
              <a:t>수정할 수 있는 소프트웨어이다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또한 프로그래머는 만들고자 하는 프로그램의 대부분을 파이썬으로 만들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물론 시스템 프로그래밍이나 하드웨어 제어와 같은 매우 복잡하고 반복 연산이 많은 프로그램은 파이썬과 어울리지 않는다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하지만 파이썬은 이러한 약점을 극복할 수 있게끔 다른 언어로 만든 프로그램을 파이썬 프로그램에 포함시킬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파이썬과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는 찰떡궁합이란 말이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즉 프로그램의 전반적인 뼈대는 파이썬으로 만들고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,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빠른 실행 속도가 필요한 부분은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만들어서 파이썬 프로그램 안에 포함시키는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정말 놀라우리만치 영악한 언어가 아닌가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).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사실 파이썬 라이브러리 중에는 순수 파이썬만으로 제작된 것도 많지만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만든 것도 많다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C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로 만든 것은 대부분 속도가 빠르다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파이썬 라이브러리는 파이썬 프로그램을 작성할 때 불러와 사용할 수 있는 미리 만들어 놓은 파이썬 파일 모음이다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간결하다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귀도는 파이썬을 의도적으로 간결하게 만들었다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만약 펄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(Perl)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과 같은 프로그래밍 언어가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100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가지 방법으로 하나의 일을 처리할 수 있다면 파이썬은 가장 좋은 방법 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1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가지만 사용하는 것을 선호한다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간결함의 철학은 파이썬 문법에도 그대로 적용되어 파이썬 프로그래밍을 하는 사람들은 잘 정리되어 있는 소스 코드를 볼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다른 사람이 작업한 소스 코드도 한눈에 들어와 이해하기 쉽기 때문에 공동 작업과 유지 보수가 아주 쉽고 편하다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다음은 파이썬 프로그램의 예제이다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프로그램 소스 코드를 굳이 이해하려 하지 않아도 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이것을 이해할 수 있다면 여러분은 이미 파이썬에 중독된 사람일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한번 구경해 보자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>
                <a:solidFill>
                  <a:srgbClr val="697070"/>
                </a:solidFill>
                <a:effectLst/>
              </a:rPr>
              <a:t># simple.py</a:t>
            </a:r>
            <a:r>
              <a:rPr lang="ko-KR" altLang="en-US"/>
              <a:t> </a:t>
            </a:r>
            <a:r>
              <a:rPr lang="en-US" altLang="ko-KR"/>
              <a:t>languages = [</a:t>
            </a:r>
            <a:r>
              <a:rPr lang="en-US" altLang="ko-KR">
                <a:solidFill>
                  <a:srgbClr val="880000"/>
                </a:solidFill>
                <a:effectLst/>
              </a:rPr>
              <a:t>'python'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'perl'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'c'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'java'</a:t>
            </a:r>
            <a:r>
              <a:rPr lang="en-US" altLang="ko-KR"/>
              <a:t>] </a:t>
            </a:r>
            <a:r>
              <a:rPr lang="en-US" altLang="ko-KR" b="1">
                <a:effectLst/>
              </a:rPr>
              <a:t>for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languages: </a:t>
            </a:r>
            <a:r>
              <a:rPr lang="en-US" altLang="ko-KR" b="1">
                <a:effectLst/>
              </a:rPr>
              <a:t>if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'python'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'perl'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"%6s need interpreter"</a:t>
            </a:r>
            <a:r>
              <a:rPr lang="ko-KR" altLang="en-US"/>
              <a:t> </a:t>
            </a:r>
            <a:r>
              <a:rPr lang="en-US" altLang="ko-KR"/>
              <a:t>% lang) </a:t>
            </a:r>
            <a:r>
              <a:rPr lang="en-US" altLang="ko-KR" b="1">
                <a:effectLst/>
              </a:rPr>
              <a:t>elif</a:t>
            </a:r>
            <a:r>
              <a:rPr lang="ko-KR" altLang="en-US"/>
              <a:t> </a:t>
            </a:r>
            <a:r>
              <a:rPr lang="en-US" altLang="ko-KR"/>
              <a:t>lang </a:t>
            </a:r>
            <a:r>
              <a:rPr lang="en-US" altLang="ko-KR" b="1">
                <a:effectLst/>
              </a:rPr>
              <a:t>in</a:t>
            </a:r>
            <a:r>
              <a:rPr lang="ko-KR" altLang="en-US"/>
              <a:t> </a:t>
            </a:r>
            <a:r>
              <a:rPr lang="en-US" altLang="ko-KR"/>
              <a:t>[</a:t>
            </a:r>
            <a:r>
              <a:rPr lang="en-US" altLang="ko-KR">
                <a:solidFill>
                  <a:srgbClr val="880000"/>
                </a:solidFill>
                <a:effectLst/>
              </a:rPr>
              <a:t>'c'</a:t>
            </a:r>
            <a:r>
              <a:rPr lang="en-US" altLang="ko-KR"/>
              <a:t>, </a:t>
            </a:r>
            <a:r>
              <a:rPr lang="en-US" altLang="ko-KR">
                <a:solidFill>
                  <a:srgbClr val="880000"/>
                </a:solidFill>
                <a:effectLst/>
              </a:rPr>
              <a:t>'java'</a:t>
            </a:r>
            <a:r>
              <a:rPr lang="en-US" altLang="ko-KR"/>
              <a:t>]: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"%6s need compiler"</a:t>
            </a:r>
            <a:r>
              <a:rPr lang="ko-KR" altLang="en-US"/>
              <a:t> </a:t>
            </a:r>
            <a:r>
              <a:rPr lang="en-US" altLang="ko-KR"/>
              <a:t>% lang) </a:t>
            </a:r>
            <a:r>
              <a:rPr lang="en-US" altLang="ko-KR" b="1">
                <a:effectLst/>
              </a:rPr>
              <a:t>else</a:t>
            </a:r>
            <a:r>
              <a:rPr lang="en-US" altLang="ko-KR"/>
              <a:t>: </a:t>
            </a:r>
            <a:r>
              <a:rPr lang="en-US" altLang="ko-KR">
                <a:solidFill>
                  <a:srgbClr val="397300"/>
                </a:solidFill>
                <a:effectLst/>
              </a:rPr>
              <a:t>print</a:t>
            </a:r>
            <a:r>
              <a:rPr lang="en-US" altLang="ko-KR"/>
              <a:t>(</a:t>
            </a:r>
            <a:r>
              <a:rPr lang="en-US" altLang="ko-KR">
                <a:solidFill>
                  <a:srgbClr val="880000"/>
                </a:solidFill>
                <a:effectLst/>
              </a:rPr>
              <a:t>"should not reach here"</a:t>
            </a:r>
            <a:r>
              <a:rPr lang="en-US" altLang="ko-KR"/>
              <a:t>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예제는 프로그래밍 언어를 판별하여 그에 맞는 문장을 출력하는 파이썬 프로그램 예제이다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다른 언어에서 늘 보게 되는 단락을 구분하는 괄호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({ })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문자가 보이지 않는 것을 확인할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또한 줄을 참 잘 맞춘 코드라는 것도 알 수 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 프로그램은 줄을 맞추지 않으면 실행되지 않는다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코드를 예쁘게 작성하려고 줄을 맞추는 것이 아니라 프로그램이 실행되게 하려면 꼭 줄을 맞추어야 하는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이렇듯 줄을 맞추어 코드를 작성하는 행위는 가독성에 크게 도움이 된다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r>
              <a:rPr lang="en-US" altLang="ko-KR">
                <a:effectLst/>
              </a:rPr>
              <a:t>※ </a:t>
            </a:r>
            <a:r>
              <a:rPr lang="ko-KR" altLang="en-US">
                <a:effectLst/>
              </a:rPr>
              <a:t>이렇게 코드의 줄을 맞추는 것을 </a:t>
            </a:r>
            <a:r>
              <a:rPr lang="en-US" altLang="ko-KR">
                <a:effectLst/>
              </a:rPr>
              <a:t>"</a:t>
            </a:r>
            <a:r>
              <a:rPr lang="ko-KR" altLang="en-US">
                <a:effectLst/>
              </a:rPr>
              <a:t>들여쓰기</a:t>
            </a:r>
            <a:r>
              <a:rPr lang="en-US" altLang="ko-KR">
                <a:effectLst/>
              </a:rPr>
              <a:t>"</a:t>
            </a:r>
            <a:r>
              <a:rPr lang="ko-KR" altLang="en-US">
                <a:effectLst/>
              </a:rPr>
              <a:t>라고 부른다</a:t>
            </a:r>
            <a:r>
              <a:rPr lang="en-US" altLang="ko-KR">
                <a:effectLst/>
              </a:rPr>
              <a:t>. </a:t>
            </a:r>
            <a:r>
              <a:rPr lang="ko-KR" altLang="en-US">
                <a:effectLst/>
              </a:rPr>
              <a:t>파이썬에서 들여쓰기를 하지 않으면 프로그램이 실행되지 않는다</a:t>
            </a:r>
            <a:r>
              <a:rPr lang="en-US" altLang="ko-KR">
                <a:effectLst/>
              </a:rPr>
              <a:t>.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프로그래밍을 즐기게 해준다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부분이 가장 강조하고 싶은 부분이다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파이썬만큼 필자에게 프로그래밍을 즐기게 해 준 언어는 없었다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파이썬은 다른 것에 신경 쓸 필요 없이 내가 하고자 하는 부분에만 집중할 수 있게 해준다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파이썬을 배우고 나면 다른 언어로 프로그래밍하는 것에 지루함을 느끼게 될지도 모른다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조심하자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!</a:t>
            </a:r>
          </a:p>
          <a:p>
            <a:pPr algn="l"/>
            <a:r>
              <a:rPr lang="ko-KR" altLang="en-US" b="1" i="0">
                <a:solidFill>
                  <a:srgbClr val="000000"/>
                </a:solidFill>
                <a:effectLst/>
                <a:latin typeface="Apple SD Gothic Neo"/>
              </a:rPr>
              <a:t>파이썬은 개발 속도가 빠르다</a:t>
            </a: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마지막으로 재미있는 다음 문장으로 파이썬의 특징을 마무리하겠다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pPr algn="l"/>
            <a:r>
              <a:rPr lang="en-US" altLang="ko-KR" b="1" i="1">
                <a:solidFill>
                  <a:srgbClr val="000000"/>
                </a:solidFill>
                <a:effectLst/>
                <a:latin typeface="-apple-system"/>
              </a:rPr>
              <a:t>"Life is too short, You need python." (</a:t>
            </a:r>
            <a:r>
              <a:rPr lang="ko-KR" altLang="en-US" b="1" i="1">
                <a:solidFill>
                  <a:srgbClr val="000000"/>
                </a:solidFill>
                <a:effectLst/>
                <a:latin typeface="-apple-system"/>
              </a:rPr>
              <a:t>인생은 너무 짧으니 파이썬이 필요해</a:t>
            </a:r>
            <a:r>
              <a:rPr lang="en-US" altLang="ko-KR" b="1" i="1">
                <a:solidFill>
                  <a:srgbClr val="000000"/>
                </a:solidFill>
                <a:effectLst/>
                <a:latin typeface="-apple-system"/>
              </a:rPr>
              <a:t>.)</a:t>
            </a:r>
            <a:endParaRPr lang="ko-KR" altLang="en-US" b="0" i="0">
              <a:solidFill>
                <a:srgbClr val="000000"/>
              </a:solidFill>
              <a:effectLst/>
              <a:latin typeface="-apple-system"/>
            </a:endParaRPr>
          </a:p>
          <a:p>
            <a:pPr algn="l"/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파이썬의 엄청나게 빠른 개발 속도를 두고 유행처럼 퍼진 말이다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 </a:t>
            </a:r>
            <a:r>
              <a:rPr lang="ko-KR" altLang="en-US" b="0" i="0">
                <a:solidFill>
                  <a:srgbClr val="000000"/>
                </a:solidFill>
                <a:effectLst/>
                <a:latin typeface="-apple-system"/>
              </a:rPr>
              <a:t>이 위트 있는 문장은 이 책에서 계속 예제로 사용될 것이다</a:t>
            </a:r>
            <a:r>
              <a:rPr lang="en-US" altLang="ko-KR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793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299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85086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0356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35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7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6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23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4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25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0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13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773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19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2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07168"/>
            <a:ext cx="7886700" cy="342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14F1D-BB12-4672-BB3C-1516046A1FA4}" type="datetimeFigureOut">
              <a:rPr lang="ko-KR" altLang="en-US" smtClean="0"/>
              <a:t>2022-06-26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751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inance.naver.com/sise/sise_market_sum.nhn?page=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sv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etbrains.com/ko-kr/pychar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24769" y="1802313"/>
            <a:ext cx="563035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S</a:t>
            </a:r>
            <a:r>
              <a:rPr lang="en-US" altLang="ko-KR" sz="4400" dirty="0">
                <a:latin typeface="AR HERMANN" panose="02000000000000000000" pitchFamily="2" charset="0"/>
              </a:rPr>
              <a:t>oft</a:t>
            </a:r>
            <a:r>
              <a:rPr lang="en-US" altLang="ko-KR" sz="4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 HERMANN" panose="02000000000000000000" pitchFamily="2" charset="0"/>
              </a:rPr>
              <a:t>w</a:t>
            </a:r>
            <a:r>
              <a:rPr lang="en-US" altLang="ko-KR" sz="4400" dirty="0">
                <a:latin typeface="AR HERMANN" panose="02000000000000000000" pitchFamily="2" charset="0"/>
              </a:rPr>
              <a:t>are </a:t>
            </a:r>
            <a:r>
              <a:rPr lang="en-US" altLang="ko-KR" sz="4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ool </a:t>
            </a:r>
            <a:r>
              <a:rPr lang="en-US" altLang="ko-KR" sz="4400" dirty="0">
                <a:solidFill>
                  <a:srgbClr val="FFC000"/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ime</a:t>
            </a:r>
            <a:endParaRPr lang="ko-KR" altLang="en-US" sz="4400" dirty="0">
              <a:latin typeface="AR HERMANN" panose="02000000000000000000" pitchFamily="2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880" y="1780171"/>
            <a:ext cx="1224267" cy="124758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6" name="Picture 2" descr="Creative Commons">
            <a:extLst>
              <a:ext uri="{FF2B5EF4-FFF2-40B4-BE49-F238E27FC236}">
                <a16:creationId xmlns:a16="http://schemas.microsoft.com/office/drawing/2014/main" id="{2DCAC4BA-2943-451C-A1DB-EBE3FE34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99" y="2683390"/>
            <a:ext cx="1287379" cy="3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2531412B-F6C5-4F12-9A19-53BF3016D2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9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205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‘Requests’ </a:t>
            </a:r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예제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en-US" altLang="ko-KR" sz="1800"/>
              <a:t>Naver</a:t>
            </a:r>
            <a:r>
              <a:rPr lang="ko-KR" altLang="en-US" sz="1800"/>
              <a:t>에 </a:t>
            </a:r>
            <a:r>
              <a:rPr lang="en-US" altLang="ko-KR" sz="1800"/>
              <a:t>HTTP </a:t>
            </a:r>
            <a:r>
              <a:rPr lang="ko-KR" altLang="en-US" sz="1800"/>
              <a:t>요청 보내기</a:t>
            </a:r>
            <a:endParaRPr lang="en-US" altLang="ko-KR" sz="1800"/>
          </a:p>
          <a:p>
            <a:endParaRPr lang="en-US" altLang="ko-KR" sz="1800"/>
          </a:p>
          <a:p>
            <a:endParaRPr lang="en-US" altLang="ko-KR" sz="1800"/>
          </a:p>
          <a:p>
            <a:pPr marL="0" indent="0">
              <a:buNone/>
            </a:pPr>
            <a:br>
              <a:rPr lang="en-US" altLang="ko-KR" sz="1600" dirty="0"/>
            </a:br>
            <a:endParaRPr lang="en-US" altLang="ko-KR" sz="16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DB44C0C-4798-30DF-7454-AB1272F00C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25" y="2216448"/>
            <a:ext cx="3048000" cy="1428750"/>
          </a:xfrm>
          <a:prstGeom prst="rect">
            <a:avLst/>
          </a:prstGeom>
        </p:spPr>
      </p:pic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E08900EF-89D6-B6CC-5C81-8E48393B9AA7}"/>
              </a:ext>
            </a:extLst>
          </p:cNvPr>
          <p:cNvSpPr/>
          <p:nvPr/>
        </p:nvSpPr>
        <p:spPr>
          <a:xfrm>
            <a:off x="3920596" y="2758023"/>
            <a:ext cx="530269" cy="3456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753C8C2A-DCD2-71C5-813A-F7D8EC2E55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3137" y="974952"/>
            <a:ext cx="4092295" cy="391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49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‘Requests’ </a:t>
            </a:r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예제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en-US" altLang="ko-KR" sz="1800"/>
              <a:t>Naver</a:t>
            </a:r>
            <a:r>
              <a:rPr lang="ko-KR" altLang="en-US" sz="1800"/>
              <a:t>에 </a:t>
            </a:r>
            <a:r>
              <a:rPr lang="en-US" altLang="ko-KR" sz="1800"/>
              <a:t>HTTP </a:t>
            </a:r>
            <a:r>
              <a:rPr lang="ko-KR" altLang="en-US" sz="1800"/>
              <a:t>요청 보내기</a:t>
            </a:r>
            <a:r>
              <a:rPr lang="en-US" altLang="ko-KR" sz="1800"/>
              <a:t>- beautifulSoup </a:t>
            </a:r>
            <a:r>
              <a:rPr lang="ko-KR" altLang="en-US" sz="1800"/>
              <a:t>응용</a:t>
            </a:r>
            <a:endParaRPr lang="en-US" altLang="ko-KR" sz="1800"/>
          </a:p>
          <a:p>
            <a:endParaRPr lang="en-US" altLang="ko-KR" sz="1800"/>
          </a:p>
          <a:p>
            <a:endParaRPr lang="en-US" altLang="ko-KR" sz="1800"/>
          </a:p>
          <a:p>
            <a:pPr marL="0" indent="0">
              <a:buNone/>
            </a:pPr>
            <a:br>
              <a:rPr lang="en-US" altLang="ko-KR" sz="1600" dirty="0"/>
            </a:br>
            <a:endParaRPr lang="en-US" altLang="ko-KR" sz="16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graphicFrame>
        <p:nvGraphicFramePr>
          <p:cNvPr id="4" name="표 6">
            <a:extLst>
              <a:ext uri="{FF2B5EF4-FFF2-40B4-BE49-F238E27FC236}">
                <a16:creationId xmlns:a16="http://schemas.microsoft.com/office/drawing/2014/main" id="{DFFB991B-1BC2-DDC4-2F00-0F307271A5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229804"/>
              </p:ext>
            </p:extLst>
          </p:nvPr>
        </p:nvGraphicFramePr>
        <p:xfrm>
          <a:off x="1415718" y="1972800"/>
          <a:ext cx="6312564" cy="24408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156282">
                  <a:extLst>
                    <a:ext uri="{9D8B030D-6E8A-4147-A177-3AD203B41FA5}">
                      <a16:colId xmlns:a16="http://schemas.microsoft.com/office/drawing/2014/main" val="3501444993"/>
                    </a:ext>
                  </a:extLst>
                </a:gridCol>
                <a:gridCol w="3156282">
                  <a:extLst>
                    <a:ext uri="{9D8B030D-6E8A-4147-A177-3AD203B41FA5}">
                      <a16:colId xmlns:a16="http://schemas.microsoft.com/office/drawing/2014/main" val="3439008126"/>
                    </a:ext>
                  </a:extLst>
                </a:gridCol>
              </a:tblGrid>
              <a:tr h="4881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분류 방식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사용방법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4491213"/>
                  </a:ext>
                </a:extLst>
              </a:tr>
              <a:tr h="4881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html.parser</a:t>
                      </a: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BeautifulSoup(markup,’html.parser’)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322865"/>
                  </a:ext>
                </a:extLst>
              </a:tr>
              <a:tr h="4881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lxml</a:t>
                      </a: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BeautifulSoup(markup,’lxml’)</a:t>
                      </a: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814982"/>
                  </a:ext>
                </a:extLst>
              </a:tr>
              <a:tr h="4881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xml</a:t>
                      </a: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BeautifulSoup(markup,’xml’)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344159"/>
                  </a:ext>
                </a:extLst>
              </a:tr>
              <a:tr h="4881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html5lib</a:t>
                      </a: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/>
                        <a:t>BeautifulSoup(markup, ‘html5lib’)</a:t>
                      </a: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7970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1614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‘Requests’ </a:t>
            </a:r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예제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en-US" altLang="ko-KR" sz="1800"/>
              <a:t>Naver</a:t>
            </a:r>
            <a:r>
              <a:rPr lang="ko-KR" altLang="en-US" sz="1800"/>
              <a:t>에 </a:t>
            </a:r>
            <a:r>
              <a:rPr lang="en-US" altLang="ko-KR" sz="1800"/>
              <a:t>HTTP </a:t>
            </a:r>
            <a:r>
              <a:rPr lang="ko-KR" altLang="en-US" sz="1800"/>
              <a:t>요청 보내기</a:t>
            </a:r>
            <a:r>
              <a:rPr lang="en-US" altLang="ko-KR" sz="1800"/>
              <a:t>- beautifulSoup </a:t>
            </a:r>
            <a:r>
              <a:rPr lang="ko-KR" altLang="en-US" sz="1800"/>
              <a:t>응용</a:t>
            </a:r>
            <a:endParaRPr lang="en-US" altLang="ko-KR" sz="1800"/>
          </a:p>
          <a:p>
            <a:endParaRPr lang="en-US" altLang="ko-KR" sz="1800"/>
          </a:p>
          <a:p>
            <a:endParaRPr lang="en-US" altLang="ko-KR" sz="1800"/>
          </a:p>
          <a:p>
            <a:pPr marL="0" indent="0">
              <a:buNone/>
            </a:pPr>
            <a:br>
              <a:rPr lang="en-US" altLang="ko-KR" sz="1600" dirty="0"/>
            </a:br>
            <a:endParaRPr lang="en-US" altLang="ko-KR" sz="16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12" name="그림 11" descr="텍스트이(가) 표시된 사진&#10;&#10;자동 생성된 설명">
            <a:extLst>
              <a:ext uri="{FF2B5EF4-FFF2-40B4-BE49-F238E27FC236}">
                <a16:creationId xmlns:a16="http://schemas.microsoft.com/office/drawing/2014/main" id="{BBD3B969-C364-D0FF-47C3-641FB9826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868" y="1632821"/>
            <a:ext cx="2812922" cy="1877857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43FD61C1-BF3B-3E70-FFC4-EED5AC8E4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7511" y="2510254"/>
            <a:ext cx="3409687" cy="982972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54A9962D-BD5E-C5BE-F7AE-FD2787F229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990" y="3700088"/>
            <a:ext cx="3200677" cy="1280271"/>
          </a:xfrm>
          <a:prstGeom prst="rect">
            <a:avLst/>
          </a:prstGeom>
        </p:spPr>
      </p:pic>
      <p:sp>
        <p:nvSpPr>
          <p:cNvPr id="17" name="화살표: 오른쪽 16">
            <a:extLst>
              <a:ext uri="{FF2B5EF4-FFF2-40B4-BE49-F238E27FC236}">
                <a16:creationId xmlns:a16="http://schemas.microsoft.com/office/drawing/2014/main" id="{83ABA8E4-3CF7-AB4A-2E30-626FDD921EFE}"/>
              </a:ext>
            </a:extLst>
          </p:cNvPr>
          <p:cNvSpPr/>
          <p:nvPr/>
        </p:nvSpPr>
        <p:spPr>
          <a:xfrm>
            <a:off x="4407293" y="2828940"/>
            <a:ext cx="530269" cy="34560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67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주식 가격 알림이 제작 및 실습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1800"/>
              <a:t>주식 가격 알림이 설계</a:t>
            </a:r>
            <a:endParaRPr lang="en-US" altLang="ko-KR" sz="1800"/>
          </a:p>
          <a:p>
            <a:pPr marL="0" indent="0">
              <a:lnSpc>
                <a:spcPct val="100000"/>
              </a:lnSpc>
              <a:buNone/>
            </a:pPr>
            <a:br>
              <a:rPr lang="en-US" altLang="ko-KR" sz="1300"/>
            </a:br>
            <a:r>
              <a:rPr lang="en-US" altLang="ko-KR" sz="1300"/>
              <a:t>	</a:t>
            </a:r>
            <a:endParaRPr lang="en-US" altLang="ko-KR" sz="9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graphicFrame>
        <p:nvGraphicFramePr>
          <p:cNvPr id="5" name="표 5">
            <a:extLst>
              <a:ext uri="{FF2B5EF4-FFF2-40B4-BE49-F238E27FC236}">
                <a16:creationId xmlns:a16="http://schemas.microsoft.com/office/drawing/2014/main" id="{264C7B60-9018-B073-752A-F044C1CE87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267262"/>
              </p:ext>
            </p:extLst>
          </p:nvPr>
        </p:nvGraphicFramePr>
        <p:xfrm>
          <a:off x="1003200" y="2202786"/>
          <a:ext cx="7137600" cy="1918078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588800">
                  <a:extLst>
                    <a:ext uri="{9D8B030D-6E8A-4147-A177-3AD203B41FA5}">
                      <a16:colId xmlns:a16="http://schemas.microsoft.com/office/drawing/2014/main" val="1660888591"/>
                    </a:ext>
                  </a:extLst>
                </a:gridCol>
                <a:gridCol w="5548800">
                  <a:extLst>
                    <a:ext uri="{9D8B030D-6E8A-4147-A177-3AD203B41FA5}">
                      <a16:colId xmlns:a16="http://schemas.microsoft.com/office/drawing/2014/main" val="3676675627"/>
                    </a:ext>
                  </a:extLst>
                </a:gridCol>
              </a:tblGrid>
              <a:tr h="39896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프로젝트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주식 가격 알림이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57128"/>
                  </a:ext>
                </a:extLst>
              </a:tr>
              <a:tr h="83264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기능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ctr" latinLnBrk="1">
                        <a:buAutoNum type="arabicPeriod"/>
                      </a:pPr>
                      <a:r>
                        <a:rPr lang="ko-KR" altLang="en-US"/>
                        <a:t>현재 주식 종목의 가격 조회</a:t>
                      </a:r>
                      <a:endParaRPr lang="en-US" altLang="ko-KR"/>
                    </a:p>
                    <a:p>
                      <a:pPr marL="342900" indent="-342900" algn="ctr" latinLnBrk="1">
                        <a:buAutoNum type="arabicPeriod"/>
                      </a:pPr>
                      <a:endParaRPr lang="en-US" altLang="ko-KR"/>
                    </a:p>
                    <a:p>
                      <a:pPr marL="342900" indent="-342900" algn="ctr" latinLnBrk="1">
                        <a:buAutoNum type="arabicPeriod"/>
                      </a:pPr>
                      <a:r>
                        <a:rPr lang="ko-KR" altLang="en-US"/>
                        <a:t>지정한 주식 종목의 가격을 일정 시간을 간격으로  조회</a:t>
                      </a:r>
                      <a:endParaRPr lang="en-US" altLang="ko-KR"/>
                    </a:p>
                    <a:p>
                      <a:pPr marL="342900" indent="-342900" algn="ctr" latinLnBrk="1">
                        <a:buAutoNum type="arabicPeriod"/>
                      </a:pPr>
                      <a:endParaRPr lang="en-US" altLang="ko-KR"/>
                    </a:p>
                    <a:p>
                      <a:pPr marL="342900" indent="-342900" algn="ctr" latinLnBrk="1">
                        <a:buAutoNum type="arabicPeriod"/>
                      </a:pPr>
                      <a:r>
                        <a:rPr lang="ko-KR" altLang="en-US"/>
                        <a:t>종료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732664"/>
                  </a:ext>
                </a:extLst>
              </a:tr>
              <a:tr h="39896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배포 형태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실행 파일</a:t>
                      </a:r>
                      <a:r>
                        <a:rPr lang="en-US" altLang="ko-KR"/>
                        <a:t>(.exe)</a:t>
                      </a: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423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40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주식 가격 알림이 제작 및 실습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1800"/>
              <a:t>기능 </a:t>
            </a:r>
            <a:r>
              <a:rPr lang="en-US" altLang="ko-KR" sz="1800"/>
              <a:t>1 – </a:t>
            </a:r>
            <a:r>
              <a:rPr lang="ko-KR" altLang="en-US" sz="1800"/>
              <a:t>종목 현재가 조회</a:t>
            </a:r>
            <a:endParaRPr lang="en-US" altLang="ko-KR" sz="1800"/>
          </a:p>
          <a:p>
            <a:pPr lvl="1">
              <a:lnSpc>
                <a:spcPct val="100000"/>
              </a:lnSpc>
            </a:pPr>
            <a:r>
              <a:rPr lang="ko-KR" altLang="en-US" sz="1400"/>
              <a:t>주식 종목 이름 기입</a:t>
            </a:r>
            <a:endParaRPr lang="en-US" altLang="ko-KR" sz="1400"/>
          </a:p>
          <a:p>
            <a:pPr lvl="1">
              <a:lnSpc>
                <a:spcPct val="100000"/>
              </a:lnSpc>
            </a:pPr>
            <a:r>
              <a:rPr lang="ko-KR" altLang="en-US" sz="1400"/>
              <a:t>현재가 조회 후 출력</a:t>
            </a:r>
            <a:endParaRPr lang="en-US" altLang="ko-KR" sz="1400"/>
          </a:p>
          <a:p>
            <a:pPr lvl="1">
              <a:lnSpc>
                <a:spcPct val="100000"/>
              </a:lnSpc>
            </a:pPr>
            <a:r>
              <a:rPr lang="ko-KR" altLang="en-US" sz="1400"/>
              <a:t>일치하는 종목이 없을 경우 메인 화면으로 복귀</a:t>
            </a:r>
            <a:endParaRPr lang="en-US" altLang="ko-KR" sz="1400"/>
          </a:p>
          <a:p>
            <a:pPr lvl="1">
              <a:lnSpc>
                <a:spcPct val="100000"/>
              </a:lnSpc>
            </a:pPr>
            <a:endParaRPr lang="en-US" altLang="ko-KR" sz="1200"/>
          </a:p>
          <a:p>
            <a:pPr>
              <a:lnSpc>
                <a:spcPct val="100000"/>
              </a:lnSpc>
            </a:pPr>
            <a:r>
              <a:rPr lang="ko-KR" altLang="en-US" sz="1800"/>
              <a:t>기능 </a:t>
            </a:r>
            <a:r>
              <a:rPr lang="en-US" altLang="ko-KR" sz="1800"/>
              <a:t>2 – </a:t>
            </a:r>
            <a:r>
              <a:rPr lang="ko-KR" altLang="en-US" sz="1800"/>
              <a:t>지정 종목의 현재가 일정 시간 간격으로 조회</a:t>
            </a:r>
            <a:endParaRPr lang="en-US" altLang="ko-KR" sz="1800"/>
          </a:p>
          <a:p>
            <a:pPr lvl="1">
              <a:lnSpc>
                <a:spcPct val="100000"/>
              </a:lnSpc>
            </a:pPr>
            <a:r>
              <a:rPr lang="ko-KR" altLang="en-US" sz="1400"/>
              <a:t>지정 주식 종목의 이름 기입</a:t>
            </a:r>
            <a:endParaRPr lang="en-US" altLang="ko-KR" sz="1400"/>
          </a:p>
          <a:p>
            <a:pPr lvl="1">
              <a:lnSpc>
                <a:spcPct val="100000"/>
              </a:lnSpc>
            </a:pPr>
            <a:r>
              <a:rPr lang="en-US" altLang="ko-KR" sz="1400"/>
              <a:t>1</a:t>
            </a:r>
            <a:r>
              <a:rPr lang="ko-KR" altLang="en-US" sz="1400"/>
              <a:t>분 간격으로 주식의 현재가 조회 후 출력</a:t>
            </a:r>
            <a:endParaRPr lang="en-US" altLang="ko-KR" sz="1400"/>
          </a:p>
          <a:p>
            <a:pPr lvl="1">
              <a:lnSpc>
                <a:spcPct val="100000"/>
              </a:lnSpc>
            </a:pPr>
            <a:r>
              <a:rPr lang="ko-KR" altLang="en-US" sz="1400"/>
              <a:t>주식 시장이 끝나는 </a:t>
            </a:r>
            <a:r>
              <a:rPr lang="en-US" altLang="ko-KR" sz="1400"/>
              <a:t>3</a:t>
            </a:r>
            <a:r>
              <a:rPr lang="ko-KR" altLang="en-US" sz="1400"/>
              <a:t>시 </a:t>
            </a:r>
            <a:r>
              <a:rPr lang="en-US" altLang="ko-KR" sz="1400"/>
              <a:t>20</a:t>
            </a:r>
            <a:r>
              <a:rPr lang="ko-KR" altLang="en-US" sz="1400"/>
              <a:t>분에 자동 종료</a:t>
            </a:r>
            <a:endParaRPr lang="en-US" altLang="ko-KR" sz="1400"/>
          </a:p>
          <a:p>
            <a:pPr marL="0" indent="0">
              <a:lnSpc>
                <a:spcPct val="100000"/>
              </a:lnSpc>
              <a:buNone/>
            </a:pPr>
            <a:endParaRPr lang="en-US" altLang="ko-KR" sz="1200"/>
          </a:p>
          <a:p>
            <a:pPr>
              <a:lnSpc>
                <a:spcPct val="100000"/>
              </a:lnSpc>
            </a:pPr>
            <a:r>
              <a:rPr lang="ko-KR" altLang="en-US" sz="1800"/>
              <a:t>기능 </a:t>
            </a:r>
            <a:r>
              <a:rPr lang="en-US" altLang="ko-KR" sz="1800"/>
              <a:t>3 – </a:t>
            </a:r>
            <a:r>
              <a:rPr lang="ko-KR" altLang="en-US" sz="1800"/>
              <a:t>종료</a:t>
            </a:r>
            <a:endParaRPr lang="en-US" altLang="ko-KR" sz="1800"/>
          </a:p>
          <a:p>
            <a:pPr lvl="1">
              <a:lnSpc>
                <a:spcPct val="100000"/>
              </a:lnSpc>
            </a:pPr>
            <a:r>
              <a:rPr lang="ko-KR" altLang="en-US" sz="1400"/>
              <a:t>프로그램 종료</a:t>
            </a:r>
            <a:br>
              <a:rPr lang="en-US" altLang="ko-KR" sz="1000"/>
            </a:br>
            <a:r>
              <a:rPr lang="en-US" altLang="ko-KR" sz="1000"/>
              <a:t>	</a:t>
            </a:r>
            <a:endParaRPr lang="en-US" altLang="ko-KR" sz="6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679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주식 가격 알림이 제작 및 실습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sz="1800">
                <a:hlinkClick r:id="rId3"/>
              </a:rPr>
              <a:t>https://finance.naver.com/sise/sise_market_sum.nhn?page=</a:t>
            </a:r>
            <a:endParaRPr lang="en-US" altLang="ko-KR" sz="1800"/>
          </a:p>
          <a:p>
            <a:pPr>
              <a:lnSpc>
                <a:spcPct val="100000"/>
              </a:lnSpc>
            </a:pPr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D0651DF-FFDA-C2AB-8F3A-B508EA5EC2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129" y="1644446"/>
            <a:ext cx="4439459" cy="320001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F82FE1D3-1468-BC46-1084-A6EE8A0BB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2243" y="1865114"/>
            <a:ext cx="3475021" cy="275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239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주식 가격 알림이 제작 및 실습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1800"/>
              <a:t>필요 함수 </a:t>
            </a:r>
            <a:r>
              <a:rPr lang="en-US" altLang="ko-KR" sz="1800"/>
              <a:t>– finding_stock_price(stock_name)</a:t>
            </a:r>
          </a:p>
          <a:p>
            <a:pPr lvl="1">
              <a:lnSpc>
                <a:spcPct val="150000"/>
              </a:lnSpc>
            </a:pPr>
            <a:r>
              <a:rPr lang="en-US" altLang="ko-KR" sz="1400"/>
              <a:t>1. </a:t>
            </a:r>
            <a:r>
              <a:rPr lang="ko-KR" altLang="en-US" sz="1400"/>
              <a:t>해당 </a:t>
            </a:r>
            <a:r>
              <a:rPr lang="en-US" altLang="ko-KR" sz="1400"/>
              <a:t>url</a:t>
            </a:r>
            <a:r>
              <a:rPr lang="ko-KR" altLang="en-US" sz="1400"/>
              <a:t>의 </a:t>
            </a:r>
            <a:r>
              <a:rPr lang="en-US" altLang="ko-KR" sz="1400"/>
              <a:t>html </a:t>
            </a:r>
            <a:r>
              <a:rPr lang="ko-KR" altLang="en-US" sz="1400"/>
              <a:t>정보를 </a:t>
            </a:r>
            <a:r>
              <a:rPr lang="en-US" altLang="ko-KR" sz="1400"/>
              <a:t>requests </a:t>
            </a:r>
            <a:r>
              <a:rPr lang="ko-KR" altLang="en-US" sz="1400"/>
              <a:t>한다</a:t>
            </a:r>
            <a:r>
              <a:rPr lang="en-US" altLang="ko-KR" sz="1400"/>
              <a:t>.</a:t>
            </a:r>
          </a:p>
          <a:p>
            <a:pPr lvl="1">
              <a:lnSpc>
                <a:spcPct val="150000"/>
              </a:lnSpc>
            </a:pPr>
            <a:r>
              <a:rPr lang="en-US" altLang="ko-KR" sz="1400"/>
              <a:t>2. </a:t>
            </a:r>
            <a:r>
              <a:rPr lang="ko-KR" altLang="en-US" sz="1400"/>
              <a:t>얻어온 정보를 </a:t>
            </a:r>
            <a:r>
              <a:rPr lang="en-US" altLang="ko-KR" sz="1400"/>
              <a:t>beautifulSoup</a:t>
            </a:r>
            <a:r>
              <a:rPr lang="ko-KR" altLang="en-US" sz="1400"/>
              <a:t>를 통해 </a:t>
            </a:r>
            <a:r>
              <a:rPr lang="en-US" altLang="ko-KR" sz="1400"/>
              <a:t>html</a:t>
            </a:r>
            <a:r>
              <a:rPr lang="ko-KR" altLang="en-US" sz="1400"/>
              <a:t>로 변환</a:t>
            </a:r>
            <a:endParaRPr lang="en-US" altLang="ko-KR" sz="1400"/>
          </a:p>
          <a:p>
            <a:pPr lvl="1">
              <a:lnSpc>
                <a:spcPct val="150000"/>
              </a:lnSpc>
            </a:pPr>
            <a:r>
              <a:rPr lang="en-US" altLang="ko-KR" sz="1400"/>
              <a:t>3. html</a:t>
            </a:r>
            <a:r>
              <a:rPr lang="ko-KR" altLang="en-US" sz="1400"/>
              <a:t> 태그를 통하여 </a:t>
            </a:r>
            <a:r>
              <a:rPr lang="en-US" altLang="ko-KR" sz="1400"/>
              <a:t>n</a:t>
            </a:r>
            <a:r>
              <a:rPr lang="ko-KR" altLang="en-US" sz="1400"/>
              <a:t>번 페이지의 주식 </a:t>
            </a:r>
            <a:r>
              <a:rPr lang="en-US" altLang="ko-KR" sz="1400"/>
              <a:t>data</a:t>
            </a:r>
            <a:r>
              <a:rPr lang="ko-KR" altLang="en-US" sz="1400"/>
              <a:t>를 리스트에 저장한다</a:t>
            </a:r>
            <a:r>
              <a:rPr lang="en-US" altLang="ko-KR" sz="1400"/>
              <a:t>.</a:t>
            </a:r>
          </a:p>
          <a:p>
            <a:pPr lvl="1">
              <a:lnSpc>
                <a:spcPct val="150000"/>
              </a:lnSpc>
            </a:pPr>
            <a:r>
              <a:rPr lang="en-US" altLang="ko-KR" sz="1400"/>
              <a:t>4. for</a:t>
            </a:r>
            <a:r>
              <a:rPr lang="ko-KR" altLang="en-US" sz="1400"/>
              <a:t>문을 통해 찾고자 하는 주식의 종목이 있는지를 확인한다</a:t>
            </a:r>
            <a:r>
              <a:rPr lang="en-US" altLang="ko-KR" sz="1400"/>
              <a:t>.</a:t>
            </a:r>
          </a:p>
          <a:p>
            <a:pPr lvl="1">
              <a:lnSpc>
                <a:spcPct val="150000"/>
              </a:lnSpc>
            </a:pPr>
            <a:r>
              <a:rPr lang="en-US" altLang="ko-KR" sz="1400"/>
              <a:t>5. </a:t>
            </a:r>
            <a:r>
              <a:rPr lang="ko-KR" altLang="en-US" sz="1400"/>
              <a:t>없을 경우 다음 페이지를 검색한다</a:t>
            </a:r>
            <a:r>
              <a:rPr lang="en-US" altLang="ko-KR" sz="1400"/>
              <a:t>.</a:t>
            </a:r>
          </a:p>
          <a:p>
            <a:pPr lvl="1">
              <a:lnSpc>
                <a:spcPct val="150000"/>
              </a:lnSpc>
            </a:pPr>
            <a:endParaRPr lang="en-US" altLang="ko-KR" sz="1100"/>
          </a:p>
          <a:p>
            <a:pPr lvl="1">
              <a:lnSpc>
                <a:spcPct val="100000"/>
              </a:lnSpc>
            </a:pPr>
            <a:r>
              <a:rPr lang="en-US" altLang="ko-KR" sz="1100"/>
              <a:t>//stock_name = </a:t>
            </a:r>
            <a:r>
              <a:rPr lang="ko-KR" altLang="en-US" sz="1100"/>
              <a:t>조회하고자 하는 종목 이름</a:t>
            </a:r>
            <a:endParaRPr lang="en-US" altLang="ko-KR" sz="1100"/>
          </a:p>
          <a:p>
            <a:pPr lvl="1">
              <a:lnSpc>
                <a:spcPct val="100000"/>
              </a:lnSpc>
            </a:pPr>
            <a:r>
              <a:rPr lang="en-US" altLang="ko-KR" sz="1100"/>
              <a:t>// return</a:t>
            </a:r>
            <a:r>
              <a:rPr lang="ko-KR" altLang="en-US" sz="1100"/>
              <a:t> 값 </a:t>
            </a:r>
            <a:r>
              <a:rPr lang="en-US" altLang="ko-KR" sz="1100"/>
              <a:t>-&gt; </a:t>
            </a:r>
            <a:r>
              <a:rPr lang="ko-KR" altLang="en-US" sz="1100"/>
              <a:t>주식 종목 이름과 현재가</a:t>
            </a:r>
            <a:endParaRPr lang="en-US" altLang="ko-KR" sz="1100"/>
          </a:p>
          <a:p>
            <a:pPr lvl="1">
              <a:lnSpc>
                <a:spcPct val="150000"/>
              </a:lnSpc>
            </a:pPr>
            <a:endParaRPr lang="en-US" altLang="ko-KR" sz="1100"/>
          </a:p>
          <a:p>
            <a:pPr marL="0" indent="0">
              <a:lnSpc>
                <a:spcPct val="100000"/>
              </a:lnSpc>
              <a:buNone/>
            </a:pPr>
            <a:br>
              <a:rPr lang="en-US" altLang="ko-KR" sz="1000"/>
            </a:br>
            <a:r>
              <a:rPr lang="en-US" altLang="ko-KR" sz="1000"/>
              <a:t>	</a:t>
            </a:r>
            <a:endParaRPr lang="en-US" altLang="ko-KR" sz="6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994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주식 가격 알림이 제작 및 실습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1800"/>
              <a:t>필요 함수 </a:t>
            </a:r>
            <a:r>
              <a:rPr lang="en-US" altLang="ko-KR" sz="1800"/>
              <a:t>– finding_stock_price(stock_name)</a:t>
            </a:r>
          </a:p>
          <a:p>
            <a:pPr lvl="1">
              <a:lnSpc>
                <a:spcPct val="150000"/>
              </a:lnSpc>
            </a:pPr>
            <a:endParaRPr lang="en-US" altLang="ko-KR" sz="1100"/>
          </a:p>
          <a:p>
            <a:pPr marL="0" indent="0">
              <a:lnSpc>
                <a:spcPct val="100000"/>
              </a:lnSpc>
              <a:buNone/>
            </a:pPr>
            <a:br>
              <a:rPr lang="en-US" altLang="ko-KR" sz="1000"/>
            </a:br>
            <a:r>
              <a:rPr lang="en-US" altLang="ko-KR" sz="1000"/>
              <a:t>	</a:t>
            </a:r>
            <a:endParaRPr lang="en-US" altLang="ko-KR" sz="6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5" name="그림 4" descr="텍스트이(가) 표시된 사진&#10;&#10;자동 생성된 설명">
            <a:extLst>
              <a:ext uri="{FF2B5EF4-FFF2-40B4-BE49-F238E27FC236}">
                <a16:creationId xmlns:a16="http://schemas.microsoft.com/office/drawing/2014/main" id="{EE9DB7BA-D5E9-EAE5-F4E7-4DE577722A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97" b="31105"/>
          <a:stretch/>
        </p:blipFill>
        <p:spPr>
          <a:xfrm>
            <a:off x="2173719" y="1719385"/>
            <a:ext cx="5086999" cy="312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2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주식 가격 알림이 제작 및 실습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1800"/>
              <a:t>실행파일로 만들기 </a:t>
            </a:r>
            <a:r>
              <a:rPr lang="en-US" altLang="ko-KR" sz="1800"/>
              <a:t>– pyinstaller</a:t>
            </a:r>
            <a:endParaRPr lang="en-US" altLang="ko-KR" sz="1100"/>
          </a:p>
          <a:p>
            <a:pPr marL="0" indent="0">
              <a:lnSpc>
                <a:spcPct val="100000"/>
              </a:lnSpc>
              <a:buNone/>
            </a:pPr>
            <a:br>
              <a:rPr lang="en-US" altLang="ko-KR" sz="1000"/>
            </a:br>
            <a:r>
              <a:rPr lang="en-US" altLang="ko-KR" sz="1000"/>
              <a:t>	</a:t>
            </a:r>
            <a:endParaRPr lang="en-US" altLang="ko-KR" sz="6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5D0CA4D3-FBB4-B600-F06D-476093E9B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356" y="1791339"/>
            <a:ext cx="6302286" cy="274344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2DA4E1B5-B267-8FFB-9AA6-7FF004B941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7855" y="2291351"/>
            <a:ext cx="6081287" cy="251482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A454591D-B3A9-BE1C-7841-934652E5CD2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2459"/>
          <a:stretch/>
        </p:blipFill>
        <p:spPr>
          <a:xfrm>
            <a:off x="872722" y="2861844"/>
            <a:ext cx="2880000" cy="1800000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3AFEC0B2-B935-3646-A953-3C1D81E526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7321" y="2858429"/>
            <a:ext cx="3170195" cy="1844200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4B2EF6DF-AC74-2F25-B69E-CB1BB5635D86}"/>
              </a:ext>
            </a:extLst>
          </p:cNvPr>
          <p:cNvSpPr/>
          <p:nvPr/>
        </p:nvSpPr>
        <p:spPr>
          <a:xfrm>
            <a:off x="811161" y="3517490"/>
            <a:ext cx="3089787" cy="3097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1306DDB-FF95-9A28-F6F3-E432703A4EE0}"/>
              </a:ext>
            </a:extLst>
          </p:cNvPr>
          <p:cNvSpPr/>
          <p:nvPr/>
        </p:nvSpPr>
        <p:spPr>
          <a:xfrm>
            <a:off x="4810400" y="3511121"/>
            <a:ext cx="3307925" cy="3097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1860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주식 가격 알림이 제작 및 실습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1800"/>
              <a:t>주식 가격 알림이 프로그램</a:t>
            </a:r>
            <a:endParaRPr lang="en-US" altLang="ko-KR" sz="1100"/>
          </a:p>
          <a:p>
            <a:pPr marL="0" indent="0">
              <a:lnSpc>
                <a:spcPct val="100000"/>
              </a:lnSpc>
              <a:buNone/>
            </a:pPr>
            <a:br>
              <a:rPr lang="en-US" altLang="ko-KR" sz="1000"/>
            </a:br>
            <a:r>
              <a:rPr lang="en-US" altLang="ko-KR" sz="1000"/>
              <a:t>	</a:t>
            </a:r>
            <a:endParaRPr lang="en-US" altLang="ko-KR" sz="6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FA1BE2EF-AB8D-FB7A-C1DE-881302B4B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954" y="1746230"/>
            <a:ext cx="6032091" cy="309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749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Python Library </a:t>
            </a: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Tutorial</a:t>
            </a:r>
            <a:b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     Lecture – Python ‘Requests’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en-US" altLang="ko-KR" sz="2000" dirty="0"/>
              <a:t>Tutor</a:t>
            </a:r>
          </a:p>
          <a:p>
            <a:pPr lvl="1"/>
            <a:r>
              <a:rPr lang="en-US" altLang="ko-KR" sz="1600"/>
              <a:t>Mingi Song(201921162)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en-US" altLang="ko-KR" sz="2000" dirty="0"/>
              <a:t>Objectives</a:t>
            </a:r>
          </a:p>
          <a:p>
            <a:pPr lvl="1"/>
            <a:r>
              <a:rPr lang="en-US" altLang="ko-KR" sz="1600"/>
              <a:t>Requests , beautifulSoup </a:t>
            </a:r>
            <a:r>
              <a:rPr lang="ko-KR" altLang="en-US" sz="1600"/>
              <a:t>라이브러리 활용</a:t>
            </a:r>
            <a:endParaRPr lang="en-US" altLang="ko-KR" sz="1600"/>
          </a:p>
          <a:p>
            <a:pPr lvl="1"/>
            <a:r>
              <a:rPr lang="en-US" altLang="ko-KR" sz="1600"/>
              <a:t>Requests</a:t>
            </a:r>
            <a:r>
              <a:rPr lang="ko-KR" altLang="en-US" sz="1600"/>
              <a:t>를 통해 주식 가격 알림이 제작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en-US" altLang="ko-KR" sz="2000" dirty="0"/>
              <a:t>Preparation</a:t>
            </a:r>
          </a:p>
          <a:p>
            <a:pPr lvl="1"/>
            <a:r>
              <a:rPr lang="en-US" altLang="ko-KR" sz="1600"/>
              <a:t>Python </a:t>
            </a:r>
            <a:r>
              <a:rPr lang="ko-KR" altLang="en-US" sz="1600"/>
              <a:t>문법에 대한 이해</a:t>
            </a:r>
            <a:endParaRPr lang="en-US" altLang="ko-KR" sz="1600"/>
          </a:p>
          <a:p>
            <a:pPr lvl="1"/>
            <a:r>
              <a:rPr lang="en-US" altLang="ko-KR" sz="1600"/>
              <a:t>Python IDE</a:t>
            </a:r>
            <a:r>
              <a:rPr lang="ko-KR" altLang="en-US" sz="1600"/>
              <a:t> </a:t>
            </a:r>
            <a:r>
              <a:rPr lang="en-US" altLang="ko-KR" sz="1600"/>
              <a:t>‘Pycharm’</a:t>
            </a:r>
            <a:r>
              <a:rPr lang="ko-KR" altLang="en-US" sz="1600"/>
              <a:t> 설치</a:t>
            </a:r>
            <a:endParaRPr lang="en-US" altLang="ko-KR" sz="1600"/>
          </a:p>
          <a:p>
            <a:pPr lvl="1"/>
            <a:r>
              <a:rPr lang="en-US" altLang="ko-KR" sz="1600"/>
              <a:t>HTML</a:t>
            </a:r>
            <a:r>
              <a:rPr lang="ko-KR" altLang="en-US" sz="1600"/>
              <a:t>에 대한 이해</a:t>
            </a:r>
            <a:endParaRPr lang="en-US" altLang="ko-KR" sz="16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60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주식 가격 알림이 제작 및 실습 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ko-KR" altLang="en-US" sz="1800"/>
              <a:t>주식 가격 알림이 프로그램</a:t>
            </a:r>
            <a:endParaRPr lang="en-US" altLang="ko-KR" sz="1100"/>
          </a:p>
          <a:p>
            <a:pPr marL="0" indent="0">
              <a:lnSpc>
                <a:spcPct val="100000"/>
              </a:lnSpc>
              <a:buNone/>
            </a:pPr>
            <a:br>
              <a:rPr lang="en-US" altLang="ko-KR" sz="1000"/>
            </a:br>
            <a:r>
              <a:rPr lang="en-US" altLang="ko-KR" sz="1000"/>
              <a:t>	</a:t>
            </a:r>
            <a:endParaRPr lang="en-US" altLang="ko-KR" sz="6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8F93E00-955A-E775-E1CD-D83AD88BC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138" y="1667573"/>
            <a:ext cx="5945724" cy="3095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67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SUMMARY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en-US" altLang="ko-KR" sz="2000"/>
              <a:t>Python</a:t>
            </a:r>
            <a:r>
              <a:rPr lang="ko-KR" altLang="en-US" sz="2000"/>
              <a:t>이란</a:t>
            </a:r>
            <a:r>
              <a:rPr lang="en-US" altLang="ko-KR" sz="2000"/>
              <a:t>?</a:t>
            </a:r>
            <a:r>
              <a:rPr lang="ko-KR" altLang="en-US" sz="2000"/>
              <a:t> </a:t>
            </a:r>
            <a:endParaRPr lang="en-US" altLang="ko-KR" sz="1600"/>
          </a:p>
          <a:p>
            <a:endParaRPr lang="en-US" altLang="ko-KR" sz="1600" dirty="0"/>
          </a:p>
          <a:p>
            <a:r>
              <a:rPr lang="en-US" altLang="ko-KR" sz="2000"/>
              <a:t>Python </a:t>
            </a:r>
            <a:r>
              <a:rPr lang="ko-KR" altLang="en-US" sz="2000"/>
              <a:t>라이브러리 </a:t>
            </a:r>
            <a:r>
              <a:rPr lang="en-US" altLang="ko-KR" sz="2000"/>
              <a:t>‘Requests’</a:t>
            </a:r>
            <a:endParaRPr lang="en-US" altLang="ko-KR" sz="1600" dirty="0"/>
          </a:p>
          <a:p>
            <a:endParaRPr lang="en-US" altLang="ko-KR" sz="2000"/>
          </a:p>
          <a:p>
            <a:r>
              <a:rPr lang="en-US" altLang="ko-KR" sz="2000"/>
              <a:t>Requests</a:t>
            </a:r>
            <a:r>
              <a:rPr lang="ko-KR" altLang="en-US" sz="2000"/>
              <a:t> 예제</a:t>
            </a:r>
            <a:endParaRPr lang="en-US" altLang="ko-KR" sz="2000"/>
          </a:p>
          <a:p>
            <a:endParaRPr lang="en-US" altLang="ko-KR" sz="2000"/>
          </a:p>
          <a:p>
            <a:r>
              <a:rPr lang="ko-KR" altLang="en-US" sz="2000"/>
              <a:t>주식 가격 알림이 제작 및 실습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0021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28650" y="558266"/>
            <a:ext cx="7886700" cy="4074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Tool Time (</a:t>
            </a:r>
            <a:r>
              <a:rPr lang="ko-KR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소프트웨어 툴 타임</a:t>
            </a: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(CC-BY-NC 4.0) Hwanyong Lee and Ajou University</a:t>
            </a:r>
          </a:p>
          <a:p>
            <a:pPr marL="0" indent="0" algn="ctr">
              <a:buNone/>
            </a:pP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Visit “Software Tool Time” channel in YouTube : </a:t>
            </a:r>
            <a: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http://goo.gl/remxrw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600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4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video was supported by the Khronos Group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product names, trademarks, and/or company names are used solely for identification and belong to their respective owners.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“Software Tool Time” video is licensed to the public under a Creative Commons Attribution 4.0 License  (https://creativecommons.org/license/by/4.0/) 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Twin </a:t>
            </a:r>
            <a:r>
              <a:rPr lang="en-US" altLang="ko-KR" sz="15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Musicom’s</a:t>
            </a:r>
            <a:r>
              <a:rPr lang="ko-KR" altLang="en-US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 Drums (Sting) is licensed to the to the public under a Creative Commons Attribution 4.0 License (Artist: http://www.twinmusicom.org/)</a:t>
            </a:r>
          </a:p>
        </p:txBody>
      </p:sp>
      <p:pic>
        <p:nvPicPr>
          <p:cNvPr id="2050" name="Picture 2" descr="Creative Commons">
            <a:extLst>
              <a:ext uri="{FF2B5EF4-FFF2-40B4-BE49-F238E27FC236}">
                <a16:creationId xmlns:a16="http://schemas.microsoft.com/office/drawing/2014/main" id="{6AE06B9F-FD0B-4C77-AC7E-03A6408D6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632723"/>
            <a:ext cx="1159042" cy="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948356DE-CE21-4391-8E51-CF1FEFD7FB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8758" y="268669"/>
            <a:ext cx="743671" cy="75783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B87ECA76-32A7-4267-9D4E-8F36C49682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CONTENTS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en-US" altLang="ko-KR" sz="2000"/>
              <a:t>Python</a:t>
            </a:r>
            <a:r>
              <a:rPr lang="ko-KR" altLang="en-US" sz="2000"/>
              <a:t>이란</a:t>
            </a:r>
            <a:r>
              <a:rPr lang="en-US" altLang="ko-KR" sz="2000"/>
              <a:t>?</a:t>
            </a:r>
            <a:r>
              <a:rPr lang="ko-KR" altLang="en-US" sz="2000"/>
              <a:t> </a:t>
            </a:r>
            <a:endParaRPr lang="en-US" altLang="ko-KR" sz="1600"/>
          </a:p>
          <a:p>
            <a:endParaRPr lang="en-US" altLang="ko-KR" sz="1600" dirty="0"/>
          </a:p>
          <a:p>
            <a:r>
              <a:rPr lang="en-US" altLang="ko-KR" sz="2000"/>
              <a:t>Python </a:t>
            </a:r>
            <a:r>
              <a:rPr lang="ko-KR" altLang="en-US" sz="2000"/>
              <a:t>라이브러리 </a:t>
            </a:r>
            <a:r>
              <a:rPr lang="en-US" altLang="ko-KR" sz="2000"/>
              <a:t>‘Requests’</a:t>
            </a:r>
            <a:endParaRPr lang="en-US" altLang="ko-KR" sz="1600" dirty="0"/>
          </a:p>
          <a:p>
            <a:endParaRPr lang="en-US" altLang="ko-KR" sz="2000"/>
          </a:p>
          <a:p>
            <a:r>
              <a:rPr lang="en-US" altLang="ko-KR" sz="2000"/>
              <a:t>Requests</a:t>
            </a:r>
            <a:r>
              <a:rPr lang="ko-KR" altLang="en-US" sz="2000"/>
              <a:t> 예제</a:t>
            </a:r>
            <a:endParaRPr lang="en-US" altLang="ko-KR" sz="2000"/>
          </a:p>
          <a:p>
            <a:endParaRPr lang="en-US" altLang="ko-KR" sz="2000"/>
          </a:p>
          <a:p>
            <a:r>
              <a:rPr lang="ko-KR" altLang="en-US" sz="2000"/>
              <a:t>주식 가격 알림이 제작 및 실습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35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Python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sz="1800"/>
              <a:t>Python</a:t>
            </a:r>
            <a:r>
              <a:rPr lang="ko-KR" altLang="en-US" sz="1800"/>
              <a:t>이란</a:t>
            </a:r>
            <a:r>
              <a:rPr lang="en-US" altLang="ko-KR" sz="1800"/>
              <a:t>?</a:t>
            </a:r>
            <a:r>
              <a:rPr lang="ko-KR" altLang="en-US" sz="1800"/>
              <a:t> </a:t>
            </a:r>
            <a:endParaRPr lang="en-US" altLang="ko-KR" sz="1800"/>
          </a:p>
          <a:p>
            <a:pPr lvl="1">
              <a:lnSpc>
                <a:spcPct val="100000"/>
              </a:lnSpc>
            </a:pPr>
            <a:r>
              <a:rPr lang="en-US" altLang="ko-KR" sz="1300"/>
              <a:t>1990</a:t>
            </a:r>
            <a:r>
              <a:rPr lang="ko-KR" altLang="en-US" sz="1300"/>
              <a:t>년 암스테르담의 귀도 반 로섬이 개발한 인터프리터 언어</a:t>
            </a:r>
            <a:endParaRPr lang="en-US" altLang="ko-KR" sz="1300"/>
          </a:p>
          <a:p>
            <a:pPr lvl="1">
              <a:lnSpc>
                <a:spcPct val="100000"/>
              </a:lnSpc>
            </a:pPr>
            <a:r>
              <a:rPr lang="ko-KR" altLang="en-US" sz="1300"/>
              <a:t>프로그래밍 교육을 위해 많이 사용되지만</a:t>
            </a:r>
            <a:r>
              <a:rPr lang="en-US" altLang="ko-KR" sz="1300"/>
              <a:t>, </a:t>
            </a:r>
            <a:r>
              <a:rPr lang="ko-KR" altLang="en-US" sz="1300"/>
              <a:t>기업의 실무에서도 많이 사용</a:t>
            </a:r>
            <a:endParaRPr lang="en-US" altLang="ko-KR" sz="1300"/>
          </a:p>
          <a:p>
            <a:pPr lvl="2">
              <a:lnSpc>
                <a:spcPct val="100000"/>
              </a:lnSpc>
            </a:pPr>
            <a:r>
              <a:rPr lang="en-US" altLang="ko-KR" sz="1000"/>
              <a:t>EX) </a:t>
            </a:r>
            <a:r>
              <a:rPr lang="ko-KR" altLang="en-US" sz="1000"/>
              <a:t>구글에서 만든 소프트웨어의 </a:t>
            </a:r>
            <a:r>
              <a:rPr lang="en-US" altLang="ko-KR" sz="1000"/>
              <a:t>50%</a:t>
            </a:r>
            <a:r>
              <a:rPr lang="ko-KR" altLang="en-US" sz="1000"/>
              <a:t>이상이 파이썬</a:t>
            </a:r>
            <a:endParaRPr lang="en-US" altLang="ko-KR" sz="1000"/>
          </a:p>
          <a:p>
            <a:pPr lvl="1">
              <a:lnSpc>
                <a:spcPct val="100000"/>
              </a:lnSpc>
            </a:pPr>
            <a:r>
              <a:rPr lang="ko-KR" altLang="en-US" sz="1300"/>
              <a:t>공동 작업과 유지 보수가 매우 쉽고 편함</a:t>
            </a:r>
            <a:endParaRPr lang="en-US" altLang="ko-KR" sz="1300"/>
          </a:p>
          <a:p>
            <a:pPr marL="0" indent="0">
              <a:lnSpc>
                <a:spcPct val="100000"/>
              </a:lnSpc>
              <a:buNone/>
            </a:pPr>
            <a:endParaRPr lang="en-US" altLang="ko-KR" sz="2000"/>
          </a:p>
          <a:p>
            <a:pPr>
              <a:lnSpc>
                <a:spcPct val="100000"/>
              </a:lnSpc>
            </a:pPr>
            <a:r>
              <a:rPr lang="en-US" altLang="ko-KR" sz="1800"/>
              <a:t>Python </a:t>
            </a:r>
            <a:r>
              <a:rPr lang="ko-KR" altLang="en-US" sz="1800"/>
              <a:t>특징</a:t>
            </a:r>
            <a:endParaRPr lang="en-US" altLang="ko-KR" sz="1800"/>
          </a:p>
          <a:p>
            <a:pPr lvl="1">
              <a:lnSpc>
                <a:spcPct val="100000"/>
              </a:lnSpc>
            </a:pPr>
            <a:r>
              <a:rPr lang="ko-KR" altLang="en-US" sz="1300"/>
              <a:t>문법이 쉬워서 빠르게 배울 수 있음</a:t>
            </a:r>
            <a:endParaRPr lang="en-US" altLang="ko-KR" sz="1300"/>
          </a:p>
          <a:p>
            <a:pPr lvl="1">
              <a:lnSpc>
                <a:spcPct val="100000"/>
              </a:lnSpc>
            </a:pPr>
            <a:r>
              <a:rPr lang="ko-KR" altLang="en-US" sz="1300"/>
              <a:t>생각하는 방식을 그대로 표현할 수 있는 언어</a:t>
            </a:r>
            <a:endParaRPr lang="en-US" altLang="ko-KR" sz="1300"/>
          </a:p>
          <a:p>
            <a:pPr lvl="1">
              <a:lnSpc>
                <a:spcPct val="100000"/>
              </a:lnSpc>
            </a:pPr>
            <a:r>
              <a:rPr lang="ko-KR" altLang="en-US" sz="1300"/>
              <a:t>개발속도가 빠르다</a:t>
            </a:r>
            <a:endParaRPr lang="en-US" altLang="ko-KR" sz="1300"/>
          </a:p>
          <a:p>
            <a:pPr lvl="1">
              <a:lnSpc>
                <a:spcPct val="100000"/>
              </a:lnSpc>
            </a:pPr>
            <a:r>
              <a:rPr lang="ko-KR" altLang="en-US" sz="1300"/>
              <a:t>무료지만 강력 </a:t>
            </a:r>
            <a:r>
              <a:rPr lang="en-US" altLang="ko-KR" sz="1300"/>
              <a:t>-&gt; </a:t>
            </a:r>
            <a:r>
              <a:rPr lang="ko-KR" altLang="en-US" sz="1300"/>
              <a:t>오픈소스 </a:t>
            </a:r>
            <a:r>
              <a:rPr lang="en-US" altLang="ko-KR" sz="1300"/>
              <a:t>( </a:t>
            </a:r>
            <a:r>
              <a:rPr lang="ko-KR" altLang="en-US" sz="1300"/>
              <a:t>다양한 라이브러리 제공</a:t>
            </a:r>
            <a:r>
              <a:rPr lang="en-US" altLang="ko-KR" sz="1300"/>
              <a:t>)</a:t>
            </a:r>
            <a:br>
              <a:rPr lang="en-US" altLang="ko-KR" sz="1300"/>
            </a:br>
            <a:r>
              <a:rPr lang="en-US" altLang="ko-KR" sz="1300"/>
              <a:t>	</a:t>
            </a:r>
            <a:endParaRPr lang="en-US" altLang="ko-KR" sz="9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979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Python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sz="1800"/>
              <a:t>Python</a:t>
            </a:r>
            <a:r>
              <a:rPr lang="ko-KR" altLang="en-US" sz="1800"/>
              <a:t>의 목적 </a:t>
            </a:r>
            <a:endParaRPr lang="en-US" altLang="ko-KR" sz="1800"/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lvl="1"/>
            <a:r>
              <a:rPr lang="ko-KR" altLang="en-US" sz="1300">
                <a:solidFill>
                  <a:srgbClr val="FFC000"/>
                </a:solidFill>
              </a:rPr>
              <a:t>시스템 유틸리티 제작</a:t>
            </a:r>
            <a:endParaRPr lang="en-US" altLang="ko-KR" sz="13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lvl="1"/>
            <a:r>
              <a:rPr lang="en-US" altLang="ko-KR" sz="1300">
                <a:solidFill>
                  <a:srgbClr val="FFC000"/>
                </a:solidFill>
              </a:rPr>
              <a:t>GUI </a:t>
            </a:r>
            <a:r>
              <a:rPr lang="ko-KR" altLang="en-US" sz="1300">
                <a:solidFill>
                  <a:srgbClr val="FFC000"/>
                </a:solidFill>
              </a:rPr>
              <a:t>프로그래밍</a:t>
            </a:r>
            <a:endParaRPr lang="en-US" altLang="ko-KR" sz="13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lvl="1"/>
            <a:r>
              <a:rPr lang="en-US" altLang="ko-KR" sz="1300">
                <a:solidFill>
                  <a:srgbClr val="FFC000"/>
                </a:solidFill>
              </a:rPr>
              <a:t>C/C++ </a:t>
            </a:r>
            <a:r>
              <a:rPr lang="ko-KR" altLang="en-US" sz="1300">
                <a:solidFill>
                  <a:srgbClr val="FFC000"/>
                </a:solidFill>
              </a:rPr>
              <a:t>와의 결합</a:t>
            </a:r>
            <a:endParaRPr lang="en-US" altLang="ko-KR" sz="13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lvl="1"/>
            <a:r>
              <a:rPr lang="ko-KR" altLang="en-US" sz="1300">
                <a:solidFill>
                  <a:srgbClr val="FFC000"/>
                </a:solidFill>
              </a:rPr>
              <a:t>웹프로그래밍</a:t>
            </a:r>
            <a:endParaRPr lang="en-US" altLang="ko-KR" sz="13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lvl="1"/>
            <a:r>
              <a:rPr lang="ko-KR" altLang="en-US" sz="1300">
                <a:solidFill>
                  <a:srgbClr val="FFC000"/>
                </a:solidFill>
              </a:rPr>
              <a:t>수치 연산 프로그래밍</a:t>
            </a:r>
            <a:endParaRPr lang="en-US" altLang="ko-KR" sz="13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lvl="1"/>
            <a:r>
              <a:rPr lang="ko-KR" altLang="en-US" sz="1300">
                <a:solidFill>
                  <a:srgbClr val="FFC000"/>
                </a:solidFill>
              </a:rPr>
              <a:t>데이터 베이스 프로그래밍</a:t>
            </a:r>
            <a:endParaRPr lang="en-US" altLang="ko-KR" sz="13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lvl="1"/>
            <a:r>
              <a:rPr lang="ko-KR" altLang="en-US" sz="1300">
                <a:solidFill>
                  <a:srgbClr val="FFC000"/>
                </a:solidFill>
              </a:rPr>
              <a:t>데이터 분석</a:t>
            </a:r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700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Python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sz="1800"/>
              <a:t>Python</a:t>
            </a:r>
            <a:r>
              <a:rPr lang="ko-KR" altLang="en-US" sz="1800"/>
              <a:t> 설치 방법</a:t>
            </a:r>
            <a:endParaRPr lang="en-US" altLang="ko-KR" sz="1800"/>
          </a:p>
          <a:p>
            <a:pPr lvl="1">
              <a:lnSpc>
                <a:spcPct val="100000"/>
              </a:lnSpc>
            </a:pPr>
            <a:r>
              <a:rPr lang="en-US" altLang="ko-KR" sz="1500"/>
              <a:t>IDE(Integrated Development Environment) </a:t>
            </a:r>
            <a:r>
              <a:rPr lang="ko-KR" altLang="en-US" sz="1500"/>
              <a:t>통합개발환경 설치</a:t>
            </a:r>
            <a:endParaRPr lang="en-US" altLang="ko-KR" sz="1500"/>
          </a:p>
          <a:p>
            <a:pPr lvl="1">
              <a:lnSpc>
                <a:spcPct val="100000"/>
              </a:lnSpc>
            </a:pPr>
            <a:r>
              <a:rPr lang="en-US" altLang="ko-KR" sz="1500"/>
              <a:t>Pycharm </a:t>
            </a:r>
            <a:r>
              <a:rPr lang="ko-KR" altLang="en-US" sz="1500"/>
              <a:t>이용</a:t>
            </a:r>
            <a:endParaRPr lang="en-US" altLang="ko-KR" sz="1500"/>
          </a:p>
          <a:p>
            <a:pPr lvl="1">
              <a:lnSpc>
                <a:spcPct val="100000"/>
              </a:lnSpc>
            </a:pPr>
            <a:r>
              <a:rPr lang="en-US" altLang="ko-KR" sz="1500">
                <a:hlinkClick r:id="rId3"/>
              </a:rPr>
              <a:t>https://www.jetbrains.com/ko-kr/pycharm/</a:t>
            </a:r>
            <a:endParaRPr lang="en-US" altLang="ko-KR" sz="1500"/>
          </a:p>
          <a:p>
            <a:pPr lvl="1">
              <a:lnSpc>
                <a:spcPct val="100000"/>
              </a:lnSpc>
            </a:pPr>
            <a:endParaRPr lang="en-US" altLang="ko-KR" sz="1500"/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248B3F7E-5A8E-AD4A-509F-54360D21C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9910" y="2642400"/>
            <a:ext cx="4301226" cy="226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561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Python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sz="1800"/>
              <a:t>Python </a:t>
            </a:r>
            <a:r>
              <a:rPr lang="ko-KR" altLang="en-US" sz="1800"/>
              <a:t>라이브러리</a:t>
            </a:r>
            <a:endParaRPr lang="en-US" altLang="ko-KR" sz="1800"/>
          </a:p>
          <a:p>
            <a:pPr lvl="1">
              <a:lnSpc>
                <a:spcPct val="100000"/>
              </a:lnSpc>
            </a:pPr>
            <a:r>
              <a:rPr lang="en-US" altLang="ko-KR" sz="1400"/>
              <a:t>Pandas - </a:t>
            </a:r>
            <a:r>
              <a:rPr lang="ko-KR" altLang="en-US" sz="1400"/>
              <a:t>쉽고 직관적인 관계형 또는 분류된 데이터로 작업할 수 있도록 설계된 데이터 구조를 제공하는 </a:t>
            </a:r>
            <a:r>
              <a:rPr lang="en-US" altLang="ko-KR" sz="1400"/>
              <a:t>python </a:t>
            </a:r>
            <a:r>
              <a:rPr lang="ko-KR" altLang="en-US" sz="1400"/>
              <a:t>패키지</a:t>
            </a:r>
            <a:endParaRPr lang="en-US" altLang="ko-KR" sz="1400"/>
          </a:p>
          <a:p>
            <a:pPr lvl="1">
              <a:lnSpc>
                <a:spcPct val="100000"/>
              </a:lnSpc>
            </a:pPr>
            <a:endParaRPr lang="en-US" altLang="ko-KR" sz="1400"/>
          </a:p>
          <a:p>
            <a:pPr lvl="1">
              <a:lnSpc>
                <a:spcPct val="100000"/>
              </a:lnSpc>
            </a:pPr>
            <a:r>
              <a:rPr lang="en-US" altLang="ko-KR" sz="1400"/>
              <a:t>Numpy – python</a:t>
            </a:r>
            <a:r>
              <a:rPr lang="ko-KR" altLang="en-US" sz="1400"/>
              <a:t>에서 개발된 선형 대수 </a:t>
            </a:r>
            <a:r>
              <a:rPr lang="en-US" altLang="ko-KR" sz="1400"/>
              <a:t>/ </a:t>
            </a:r>
            <a:r>
              <a:rPr lang="ko-KR" altLang="en-US" sz="1400"/>
              <a:t>난수 및 행렬</a:t>
            </a:r>
            <a:r>
              <a:rPr lang="en-US" altLang="ko-KR" sz="1400"/>
              <a:t> </a:t>
            </a:r>
            <a:r>
              <a:rPr lang="ko-KR" altLang="en-US" sz="1400"/>
              <a:t>등 복잡한 수학연산 처리</a:t>
            </a:r>
            <a:endParaRPr lang="en-US" altLang="ko-KR" sz="1400"/>
          </a:p>
          <a:p>
            <a:pPr lvl="1">
              <a:lnSpc>
                <a:spcPct val="100000"/>
              </a:lnSpc>
            </a:pPr>
            <a:endParaRPr lang="en-US" altLang="ko-KR" sz="1400"/>
          </a:p>
          <a:p>
            <a:pPr lvl="1">
              <a:lnSpc>
                <a:spcPct val="100000"/>
              </a:lnSpc>
            </a:pPr>
            <a:r>
              <a:rPr lang="en-US" altLang="ko-KR" sz="1400"/>
              <a:t>Tensorflow</a:t>
            </a:r>
            <a:r>
              <a:rPr lang="ko-KR" altLang="en-US" sz="1400"/>
              <a:t> </a:t>
            </a:r>
            <a:r>
              <a:rPr lang="en-US" altLang="ko-KR" sz="1400"/>
              <a:t>–</a:t>
            </a:r>
            <a:r>
              <a:rPr lang="ko-KR" altLang="en-US" sz="1400"/>
              <a:t> 머신러닝 라이브러리</a:t>
            </a:r>
            <a:r>
              <a:rPr lang="en-US" altLang="ko-KR" sz="1400"/>
              <a:t> / </a:t>
            </a:r>
            <a:r>
              <a:rPr lang="ko-KR" altLang="en-US" sz="1400"/>
              <a:t>자연어 처리</a:t>
            </a:r>
            <a:r>
              <a:rPr lang="en-US" altLang="ko-KR" sz="1400"/>
              <a:t>, </a:t>
            </a:r>
            <a:r>
              <a:rPr lang="ko-KR" altLang="en-US" sz="1400"/>
              <a:t>순환 신경망</a:t>
            </a:r>
            <a:r>
              <a:rPr lang="en-US" altLang="ko-KR" sz="1400"/>
              <a:t>, </a:t>
            </a:r>
            <a:r>
              <a:rPr lang="ko-KR" altLang="en-US" sz="1400"/>
              <a:t>이미지 인식 등</a:t>
            </a:r>
            <a:endParaRPr lang="en-US" altLang="ko-KR" sz="1400"/>
          </a:p>
          <a:p>
            <a:pPr lvl="1">
              <a:lnSpc>
                <a:spcPct val="100000"/>
              </a:lnSpc>
            </a:pPr>
            <a:endParaRPr lang="en-US" altLang="ko-KR" sz="1400"/>
          </a:p>
          <a:p>
            <a:pPr lvl="1">
              <a:lnSpc>
                <a:spcPct val="100000"/>
              </a:lnSpc>
            </a:pPr>
            <a:r>
              <a:rPr lang="en-US" altLang="ko-KR" sz="1400"/>
              <a:t>Pytorch – </a:t>
            </a:r>
            <a:r>
              <a:rPr lang="ko-KR" altLang="en-US" sz="1400"/>
              <a:t>우수한 예제들과 애플리케이션 및 사용 사례를 갖춘 머신러닝 라이브러리</a:t>
            </a:r>
            <a:endParaRPr lang="en-US" altLang="ko-KR" sz="1400"/>
          </a:p>
          <a:p>
            <a:pPr lvl="1">
              <a:lnSpc>
                <a:spcPct val="100000"/>
              </a:lnSpc>
            </a:pPr>
            <a:endParaRPr lang="en-US" altLang="ko-KR" sz="1400"/>
          </a:p>
          <a:p>
            <a:pPr lvl="1">
              <a:lnSpc>
                <a:spcPct val="100000"/>
              </a:lnSpc>
            </a:pPr>
            <a:r>
              <a:rPr lang="en-US" altLang="ko-KR" sz="1400"/>
              <a:t>Matplotlib – </a:t>
            </a:r>
            <a:r>
              <a:rPr lang="ko-KR" altLang="en-US" sz="1400"/>
              <a:t>고품질 </a:t>
            </a:r>
            <a:r>
              <a:rPr lang="en-US" altLang="ko-KR" sz="1400"/>
              <a:t>2D </a:t>
            </a:r>
            <a:r>
              <a:rPr lang="ko-KR" altLang="en-US" sz="1400"/>
              <a:t>플로팅 그래프 및 그림 생성 기능 제공</a:t>
            </a:r>
            <a:br>
              <a:rPr lang="en-US" altLang="ko-KR" sz="100"/>
            </a:br>
            <a:r>
              <a:rPr lang="en-US" altLang="ko-KR" sz="100"/>
              <a:t>	</a:t>
            </a:r>
            <a:endParaRPr lang="en-US" altLang="ko-KR" sz="100">
              <a:solidFill>
                <a:srgbClr val="FFC000"/>
              </a:solidFill>
            </a:endParaRPr>
          </a:p>
          <a:p>
            <a:pPr lvl="1"/>
            <a:endParaRPr lang="en-US" altLang="ko-KR" sz="130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94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‘Requests’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en-US" altLang="ko-KR" sz="1800"/>
              <a:t>Requests</a:t>
            </a:r>
            <a:r>
              <a:rPr lang="ko-KR" altLang="en-US" sz="1800"/>
              <a:t>란</a:t>
            </a:r>
            <a:r>
              <a:rPr lang="en-US" altLang="ko-KR" sz="1800"/>
              <a:t>?</a:t>
            </a:r>
          </a:p>
          <a:p>
            <a:pPr lvl="1">
              <a:lnSpc>
                <a:spcPct val="150000"/>
              </a:lnSpc>
            </a:pPr>
            <a:r>
              <a:rPr lang="en-US" altLang="ko-KR" sz="1400"/>
              <a:t>Python </a:t>
            </a:r>
            <a:r>
              <a:rPr lang="ko-KR" altLang="en-US" sz="1400"/>
              <a:t>용 </a:t>
            </a:r>
            <a:r>
              <a:rPr lang="en-US" altLang="ko-KR" sz="1400"/>
              <a:t>HTTP </a:t>
            </a:r>
            <a:r>
              <a:rPr lang="ko-KR" altLang="en-US" sz="1400"/>
              <a:t>라이브러리 </a:t>
            </a:r>
            <a:endParaRPr lang="en-US" altLang="ko-KR" sz="1400"/>
          </a:p>
          <a:p>
            <a:pPr lvl="1">
              <a:lnSpc>
                <a:spcPct val="150000"/>
              </a:lnSpc>
            </a:pPr>
            <a:r>
              <a:rPr lang="ko-KR" altLang="en-US" sz="1400"/>
              <a:t>특정 웹사이트에 </a:t>
            </a:r>
            <a:r>
              <a:rPr lang="en-US" altLang="ko-KR" sz="1400"/>
              <a:t>HTTP </a:t>
            </a:r>
            <a:r>
              <a:rPr lang="ko-KR" altLang="en-US" sz="1400"/>
              <a:t>요청을 보내는 모듈</a:t>
            </a:r>
            <a:endParaRPr lang="en-US" altLang="ko-KR" sz="1400"/>
          </a:p>
          <a:p>
            <a:pPr lvl="1">
              <a:lnSpc>
                <a:spcPct val="150000"/>
              </a:lnSpc>
            </a:pPr>
            <a:r>
              <a:rPr lang="en-US" altLang="ko-KR" sz="1400"/>
              <a:t>HTTP</a:t>
            </a:r>
            <a:r>
              <a:rPr lang="ko-KR" altLang="en-US" sz="1400"/>
              <a:t> 요청을 보내 </a:t>
            </a:r>
            <a:r>
              <a:rPr lang="en-US" altLang="ko-KR" sz="1400"/>
              <a:t>HTML </a:t>
            </a:r>
            <a:r>
              <a:rPr lang="ko-KR" altLang="en-US" sz="1400"/>
              <a:t>문서를 받아올 수 있는 라이브러리</a:t>
            </a:r>
            <a:endParaRPr lang="en-US" altLang="ko-KR" sz="1400"/>
          </a:p>
          <a:p>
            <a:pPr lvl="1">
              <a:lnSpc>
                <a:spcPct val="150000"/>
              </a:lnSpc>
            </a:pPr>
            <a:r>
              <a:rPr lang="en-US" altLang="ko-KR" sz="1400"/>
              <a:t>HTML -&gt; </a:t>
            </a:r>
            <a:r>
              <a:rPr lang="ko-KR" altLang="en-US" sz="1400"/>
              <a:t>단순한 </a:t>
            </a:r>
            <a:r>
              <a:rPr lang="en-US" altLang="ko-KR" sz="1400"/>
              <a:t>String, </a:t>
            </a:r>
            <a:r>
              <a:rPr lang="ko-KR" altLang="en-US" sz="1400"/>
              <a:t>따라서 </a:t>
            </a:r>
            <a:r>
              <a:rPr lang="en-US" altLang="ko-KR" sz="1400"/>
              <a:t>BeautifulSoup </a:t>
            </a:r>
            <a:r>
              <a:rPr lang="ko-KR" altLang="en-US" sz="1400"/>
              <a:t>이용하여 </a:t>
            </a:r>
            <a:r>
              <a:rPr lang="en-US" altLang="ko-KR" sz="1400"/>
              <a:t>HTML </a:t>
            </a:r>
            <a:r>
              <a:rPr lang="ko-KR" altLang="en-US" sz="1400"/>
              <a:t>문서로 변환</a:t>
            </a:r>
            <a:endParaRPr lang="en-US" altLang="ko-KR" sz="1400"/>
          </a:p>
          <a:p>
            <a:pPr marL="0" indent="0">
              <a:lnSpc>
                <a:spcPct val="150000"/>
              </a:lnSpc>
              <a:buNone/>
            </a:pPr>
            <a:endParaRPr lang="en-US" altLang="ko-KR" sz="1500"/>
          </a:p>
          <a:p>
            <a:r>
              <a:rPr lang="en-US" altLang="ko-KR" sz="1800"/>
              <a:t>BeautifulSoup</a:t>
            </a:r>
            <a:r>
              <a:rPr lang="ko-KR" altLang="en-US" sz="1800"/>
              <a:t>란</a:t>
            </a:r>
            <a:r>
              <a:rPr lang="en-US" altLang="ko-KR" sz="1800"/>
              <a:t>?</a:t>
            </a:r>
          </a:p>
          <a:p>
            <a:pPr lvl="1">
              <a:lnSpc>
                <a:spcPct val="150000"/>
              </a:lnSpc>
            </a:pPr>
            <a:r>
              <a:rPr lang="en-US" altLang="ko-KR" sz="1400"/>
              <a:t>HTML </a:t>
            </a:r>
            <a:r>
              <a:rPr lang="ko-KR" altLang="en-US" sz="1400"/>
              <a:t>정보로부터 원하는 데이터를 가져오기 쉽게</a:t>
            </a:r>
            <a:r>
              <a:rPr lang="en-US" altLang="ko-KR" sz="1400"/>
              <a:t>, </a:t>
            </a:r>
            <a:r>
              <a:rPr lang="ko-KR" altLang="en-US" sz="1400"/>
              <a:t>비슷한 분류의 데이터별로 파싱</a:t>
            </a:r>
            <a:endParaRPr lang="en-US" altLang="ko-KR" sz="1400"/>
          </a:p>
          <a:p>
            <a:pPr lvl="1">
              <a:lnSpc>
                <a:spcPct val="150000"/>
              </a:lnSpc>
            </a:pPr>
            <a:r>
              <a:rPr lang="ko-KR" altLang="en-US" sz="1400"/>
              <a:t>원하는 정보의 태그값을 통해서 정보를 불러올 수 있음</a:t>
            </a:r>
            <a:br>
              <a:rPr lang="en-US" altLang="ko-KR" sz="1400" dirty="0"/>
            </a:br>
            <a:endParaRPr lang="en-US" altLang="ko-KR" sz="14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704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>
                <a:solidFill>
                  <a:srgbClr val="00B0F0"/>
                </a:solidFill>
                <a:latin typeface="+mn-lt"/>
                <a:ea typeface="+mn-ea"/>
              </a:rPr>
              <a:t>‘Requests’ </a:t>
            </a:r>
            <a:r>
              <a:rPr lang="ko-KR" altLang="en-US" sz="3600" b="1">
                <a:solidFill>
                  <a:srgbClr val="00B0F0"/>
                </a:solidFill>
                <a:latin typeface="+mn-lt"/>
                <a:ea typeface="+mn-ea"/>
              </a:rPr>
              <a:t>예제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en-US" altLang="ko-KR" sz="1800"/>
              <a:t>Naver</a:t>
            </a:r>
            <a:r>
              <a:rPr lang="ko-KR" altLang="en-US" sz="1800"/>
              <a:t>에 </a:t>
            </a:r>
            <a:r>
              <a:rPr lang="en-US" altLang="ko-KR" sz="1800"/>
              <a:t>HTTP </a:t>
            </a:r>
            <a:r>
              <a:rPr lang="ko-KR" altLang="en-US" sz="1800"/>
              <a:t>요청 보내기</a:t>
            </a:r>
            <a:endParaRPr lang="en-US" altLang="ko-KR" sz="1800"/>
          </a:p>
          <a:p>
            <a:endParaRPr lang="en-US" altLang="ko-KR" sz="1800"/>
          </a:p>
          <a:p>
            <a:endParaRPr lang="en-US" altLang="ko-KR" sz="1800"/>
          </a:p>
          <a:p>
            <a:pPr marL="0" indent="0">
              <a:buNone/>
            </a:pPr>
            <a:br>
              <a:rPr lang="en-US" altLang="ko-KR" sz="1600" dirty="0"/>
            </a:br>
            <a:endParaRPr lang="en-US" altLang="ko-KR" sz="16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C6FD86B-FA0B-D64E-314F-799324E8C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840" y="1673020"/>
            <a:ext cx="2821858" cy="1322746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BE6AEEA4-1A19-BFC9-A092-B5509BF857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301" y="1673020"/>
            <a:ext cx="2821859" cy="1322746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B9AD4743-CB33-D95E-FE56-6EC696DBF7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4527" y="3984483"/>
            <a:ext cx="3154946" cy="703398"/>
          </a:xfrm>
          <a:prstGeom prst="rect">
            <a:avLst/>
          </a:prstGeom>
        </p:spPr>
      </p:pic>
      <p:sp>
        <p:nvSpPr>
          <p:cNvPr id="20" name="화살표: 아래쪽 19">
            <a:extLst>
              <a:ext uri="{FF2B5EF4-FFF2-40B4-BE49-F238E27FC236}">
                <a16:creationId xmlns:a16="http://schemas.microsoft.com/office/drawing/2014/main" id="{8892CBB9-9967-D003-1187-7C4B534B84BA}"/>
              </a:ext>
            </a:extLst>
          </p:cNvPr>
          <p:cNvSpPr/>
          <p:nvPr/>
        </p:nvSpPr>
        <p:spPr>
          <a:xfrm>
            <a:off x="4286101" y="3218933"/>
            <a:ext cx="583200" cy="542384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3726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2&quot;/&gt;&lt;property id=&quot;20307&quot; value=&quot;256&quot;/&gt;&lt;/object&gt;&lt;object type=&quot;3&quot; unique_id=&quot;10004&quot;&gt;&lt;property id=&quot;20148&quot; value=&quot;5&quot;/&gt;&lt;property id=&quot;20300&quot; value=&quot;Slide 6&quot;/&gt;&lt;property id=&quot;20307&quot; value=&quot;257&quot;/&gt;&lt;/object&gt;&lt;object type=&quot;3&quot; unique_id=&quot;10021&quot;&gt;&lt;property id=&quot;20148&quot; value=&quot;5&quot;/&gt;&lt;property id=&quot;20300&quot; value=&quot;Slide 3 - &amp;quot;Lecture : vi editor 초보편&amp;quot;&quot;/&gt;&lt;property id=&quot;20307&quot; value=&quot;258&quot;/&gt;&lt;/object&gt;&lt;object type=&quot;3&quot; unique_id=&quot;10047&quot;&gt;&lt;property id=&quot;20148&quot; value=&quot;5&quot;/&gt;&lt;property id=&quot;20300&quot; value=&quot;Slide 4 - &amp;quot;여기 부터 강의&amp;quot;&quot;/&gt;&lt;property id=&quot;20307&quot; value=&quot;260&quot;/&gt;&lt;/object&gt;&lt;object type=&quot;3&quot; unique_id=&quot;10048&quot;&gt;&lt;property id=&quot;20148&quot; value=&quot;5&quot;/&gt;&lt;property id=&quot;20300&quot; value=&quot;Slide 5 - &amp;quot;Lecture : vi editor 초보편&amp;quot;&quot;/&gt;&lt;property id=&quot;20307&quot; value=&quot;259&quot;/&gt;&lt;/object&gt;&lt;object type=&quot;3&quot; unique_id=&quot;10071&quot;&gt;&lt;property id=&quot;20148&quot; value=&quot;5&quot;/&gt;&lt;property id=&quot;20300&quot; value=&quot;Slide 1 - &amp;quot;Are you ready?&amp;quot;&quot;/&gt;&lt;property id=&quot;20307&quot; value=&quot;261&quot;/&gt;&lt;/object&gt;&lt;/object&gt;&lt;object type=&quot;8&quot; unique_id=&quot;1000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맑은 고딕"/>
        <a:cs typeface=""/>
      </a:majorFont>
      <a:minorFont>
        <a:latin typeface="Cambria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10902</TotalTime>
  <Words>3846</Words>
  <Application>Microsoft Office PowerPoint</Application>
  <PresentationFormat>화면 슬라이드 쇼(16:9)</PresentationFormat>
  <Paragraphs>330</Paragraphs>
  <Slides>22</Slides>
  <Notes>22</Notes>
  <HiddenSlides>0</HiddenSlides>
  <MMClips>2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9" baseType="lpstr">
      <vt:lpstr>Cambria</vt:lpstr>
      <vt:lpstr>Arial</vt:lpstr>
      <vt:lpstr>맑은 고딕</vt:lpstr>
      <vt:lpstr>AR HERMANN</vt:lpstr>
      <vt:lpstr>-apple-system</vt:lpstr>
      <vt:lpstr>Apple SD Gothic Neo</vt:lpstr>
      <vt:lpstr>Office Theme</vt:lpstr>
      <vt:lpstr>PowerPoint 프레젠테이션</vt:lpstr>
      <vt:lpstr>Python Library Tutorial      Lecture – Python ‘Requests’</vt:lpstr>
      <vt:lpstr>CONTENTS</vt:lpstr>
      <vt:lpstr>Python</vt:lpstr>
      <vt:lpstr>Python</vt:lpstr>
      <vt:lpstr>Python</vt:lpstr>
      <vt:lpstr>Python</vt:lpstr>
      <vt:lpstr>‘Requests’</vt:lpstr>
      <vt:lpstr>‘Requests’ 예제</vt:lpstr>
      <vt:lpstr>‘Requests’ 예제</vt:lpstr>
      <vt:lpstr>‘Requests’ 예제</vt:lpstr>
      <vt:lpstr>‘Requests’ 예제</vt:lpstr>
      <vt:lpstr>주식 가격 알림이 제작 및 실습</vt:lpstr>
      <vt:lpstr>주식 가격 알림이 제작 및 실습 </vt:lpstr>
      <vt:lpstr>주식 가격 알림이 제작 및 실습 </vt:lpstr>
      <vt:lpstr>주식 가격 알림이 제작 및 실습 </vt:lpstr>
      <vt:lpstr>주식 가격 알림이 제작 및 실습 </vt:lpstr>
      <vt:lpstr>주식 가격 알림이 제작 및 실습 </vt:lpstr>
      <vt:lpstr>주식 가격 알림이 제작 및 실습 </vt:lpstr>
      <vt:lpstr>주식 가격 알림이 제작 및 실습 </vt:lpstr>
      <vt:lpstr>SUMMARY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HyL</dc:creator>
  <cp:lastModifiedBy>엄 재혁</cp:lastModifiedBy>
  <cp:revision>118</cp:revision>
  <dcterms:created xsi:type="dcterms:W3CDTF">2017-03-17T07:48:16Z</dcterms:created>
  <dcterms:modified xsi:type="dcterms:W3CDTF">2022-06-26T12:29:56Z</dcterms:modified>
</cp:coreProperties>
</file>