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21"/>
  </p:notesMasterIdLst>
  <p:sldIdLst>
    <p:sldId id="256" r:id="rId2"/>
    <p:sldId id="258" r:id="rId3"/>
    <p:sldId id="260" r:id="rId4"/>
    <p:sldId id="279" r:id="rId5"/>
    <p:sldId id="263" r:id="rId6"/>
    <p:sldId id="268" r:id="rId7"/>
    <p:sldId id="265" r:id="rId8"/>
    <p:sldId id="270" r:id="rId9"/>
    <p:sldId id="264" r:id="rId10"/>
    <p:sldId id="262" r:id="rId11"/>
    <p:sldId id="274" r:id="rId12"/>
    <p:sldId id="271" r:id="rId13"/>
    <p:sldId id="272" r:id="rId14"/>
    <p:sldId id="280" r:id="rId15"/>
    <p:sldId id="281" r:id="rId16"/>
    <p:sldId id="277" r:id="rId17"/>
    <p:sldId id="282" r:id="rId18"/>
    <p:sldId id="283" r:id="rId19"/>
    <p:sldId id="257" r:id="rId20"/>
  </p:sldIdLst>
  <p:sldSz cx="9144000" cy="5143500" type="screen16x9"/>
  <p:notesSz cx="6858000" cy="9144000"/>
  <p:embeddedFontLst>
    <p:embeddedFont>
      <p:font typeface="AR HERMANN" panose="020B0600000101010101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libri Light" panose="020F0302020204030204" pitchFamily="34" charset="0"/>
      <p:regular r:id="rId27"/>
      <p:italic r:id="rId28"/>
    </p:embeddedFont>
    <p:embeddedFont>
      <p:font typeface="맑은 고딕" panose="020B0503020000020004" pitchFamily="50" charset="-127"/>
      <p:regular r:id="rId29"/>
      <p:bold r:id="rId30"/>
    </p:embeddedFont>
  </p:embeddedFontLst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0" autoAdjust="0"/>
    <p:restoredTop sz="78343" autoAdjust="0"/>
  </p:normalViewPr>
  <p:slideViewPr>
    <p:cSldViewPr snapToGrid="0">
      <p:cViewPr varScale="1">
        <p:scale>
          <a:sx n="78" d="100"/>
          <a:sy n="78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ㅊ므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761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7626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069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677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446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77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776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776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4999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자신의 내용에 맞추어 수정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860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3968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5912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964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그래서 </a:t>
            </a:r>
            <a:r>
              <a:rPr lang="ko-KR" altLang="en-US" dirty="0" err="1"/>
              <a:t>머신러닝은</a:t>
            </a:r>
            <a:r>
              <a:rPr lang="ko-KR" altLang="en-US" dirty="0"/>
              <a:t> 인공지능의 한 분야에 속합니다</a:t>
            </a:r>
            <a:r>
              <a:rPr lang="en-US" altLang="ko-KR" dirty="0"/>
              <a:t>. </a:t>
            </a:r>
            <a:r>
              <a:rPr lang="ko-KR" altLang="en-US" dirty="0" err="1"/>
              <a:t>딥러닝은</a:t>
            </a:r>
            <a:r>
              <a:rPr lang="ko-KR" altLang="en-US" dirty="0"/>
              <a:t> 이러한 </a:t>
            </a:r>
            <a:r>
              <a:rPr lang="ko-KR" altLang="en-US" dirty="0" err="1"/>
              <a:t>머신러닝의</a:t>
            </a:r>
            <a:r>
              <a:rPr lang="ko-KR" altLang="en-US" dirty="0"/>
              <a:t> 일종으로 사람의 신경 세포 뉴런과 닮은 </a:t>
            </a:r>
            <a:r>
              <a:rPr lang="ko-KR" altLang="en-US" dirty="0" err="1"/>
              <a:t>퍼셉트론이라는</a:t>
            </a:r>
            <a:r>
              <a:rPr lang="ko-KR" altLang="en-US" dirty="0"/>
              <a:t> 것을 정의하여 인공적인 신경망을 구축하는 컴퓨터가 학습을 할 수 있게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56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퍼셉트론은</a:t>
            </a:r>
            <a:r>
              <a:rPr lang="ko-KR" altLang="en-US" dirty="0"/>
              <a:t> 쉽게 생각해서 함수라고 생각하시면 될 것 같습니다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x1</a:t>
            </a:r>
            <a:r>
              <a:rPr lang="ko-KR" altLang="en-US" dirty="0"/>
              <a:t>부터 </a:t>
            </a:r>
            <a:r>
              <a:rPr lang="en-US" altLang="ko-KR" dirty="0" err="1"/>
              <a:t>xn</a:t>
            </a:r>
            <a:r>
              <a:rPr lang="ko-KR" altLang="en-US" dirty="0"/>
              <a:t>까지의 </a:t>
            </a:r>
            <a:r>
              <a:rPr lang="en-US" altLang="ko-KR" dirty="0"/>
              <a:t>input</a:t>
            </a:r>
            <a:r>
              <a:rPr lang="ko-KR" altLang="en-US" dirty="0"/>
              <a:t>이 들어왔을 때 </a:t>
            </a:r>
            <a:r>
              <a:rPr lang="en-US" altLang="ko-KR" dirty="0"/>
              <a:t>output y</a:t>
            </a:r>
            <a:r>
              <a:rPr lang="ko-KR" altLang="en-US" dirty="0"/>
              <a:t>를 출력하게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이때 각각의 </a:t>
            </a:r>
            <a:r>
              <a:rPr lang="en-US" altLang="ko-KR" dirty="0"/>
              <a:t>x</a:t>
            </a:r>
            <a:r>
              <a:rPr lang="ko-KR" altLang="en-US" dirty="0"/>
              <a:t>에 각각에 가중치 </a:t>
            </a:r>
            <a:r>
              <a:rPr lang="en-US" altLang="ko-KR" dirty="0"/>
              <a:t>W</a:t>
            </a:r>
            <a:r>
              <a:rPr lang="ko-KR" altLang="en-US" dirty="0"/>
              <a:t>를 곱한 합과 </a:t>
            </a:r>
            <a:r>
              <a:rPr lang="en-US" altLang="ko-KR" dirty="0"/>
              <a:t>bias</a:t>
            </a:r>
            <a:r>
              <a:rPr lang="ko-KR" altLang="en-US" dirty="0"/>
              <a:t>를</a:t>
            </a:r>
            <a:r>
              <a:rPr lang="en-US" altLang="ko-KR" dirty="0"/>
              <a:t> </a:t>
            </a:r>
            <a:r>
              <a:rPr lang="ko-KR" altLang="en-US" dirty="0"/>
              <a:t>더한 값을 </a:t>
            </a:r>
            <a:r>
              <a:rPr lang="en-US" altLang="ko-KR" dirty="0"/>
              <a:t>activity function</a:t>
            </a:r>
            <a:r>
              <a:rPr lang="ko-KR" altLang="en-US" dirty="0"/>
              <a:t>에 넣어 </a:t>
            </a:r>
            <a:r>
              <a:rPr lang="en-US" altLang="ko-KR" dirty="0"/>
              <a:t>y</a:t>
            </a:r>
            <a:r>
              <a:rPr lang="ko-KR" altLang="en-US" dirty="0"/>
              <a:t>를 결정하게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여기서 가중치 </a:t>
            </a:r>
            <a:r>
              <a:rPr lang="en-US" altLang="ko-KR" dirty="0"/>
              <a:t>W</a:t>
            </a:r>
            <a:r>
              <a:rPr lang="ko-KR" altLang="en-US" dirty="0"/>
              <a:t>는 각각의 </a:t>
            </a:r>
            <a:r>
              <a:rPr lang="en-US" altLang="ko-KR" dirty="0"/>
              <a:t>x</a:t>
            </a:r>
            <a:r>
              <a:rPr lang="ko-KR" altLang="en-US" dirty="0"/>
              <a:t>가 얼마만큼의 영향력을 가지는지를 나타내고</a:t>
            </a:r>
            <a:r>
              <a:rPr lang="en-US" altLang="ko-KR" dirty="0"/>
              <a:t>, bias</a:t>
            </a:r>
            <a:r>
              <a:rPr lang="ko-KR" altLang="en-US" dirty="0"/>
              <a:t>는 편향된 값을 보정해주는 역할을 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예를 들어 보겠습니다 가중치 </a:t>
            </a:r>
            <a:r>
              <a:rPr lang="en-US" altLang="ko-KR" dirty="0"/>
              <a:t>bias</a:t>
            </a:r>
            <a:r>
              <a:rPr lang="ko-KR" altLang="en-US" dirty="0"/>
              <a:t>가 </a:t>
            </a:r>
            <a:r>
              <a:rPr lang="en-US" altLang="ko-KR" dirty="0"/>
              <a:t>1, w1</a:t>
            </a:r>
            <a:r>
              <a:rPr lang="ko-KR" altLang="en-US" dirty="0"/>
              <a:t>가 </a:t>
            </a:r>
            <a:r>
              <a:rPr lang="en-US" altLang="ko-KR" dirty="0"/>
              <a:t>1 w2</a:t>
            </a:r>
            <a:r>
              <a:rPr lang="ko-KR" altLang="en-US" dirty="0"/>
              <a:t>가 </a:t>
            </a:r>
            <a:r>
              <a:rPr lang="en-US" altLang="ko-KR" dirty="0"/>
              <a:t>-1</a:t>
            </a:r>
            <a:r>
              <a:rPr lang="ko-KR" altLang="en-US" dirty="0"/>
              <a:t>인</a:t>
            </a:r>
            <a:r>
              <a:rPr lang="en-US" altLang="ko-KR" dirty="0"/>
              <a:t> </a:t>
            </a:r>
            <a:r>
              <a:rPr lang="ko-KR" altLang="en-US" dirty="0" err="1"/>
              <a:t>퍼셉트론에</a:t>
            </a:r>
            <a:r>
              <a:rPr lang="ko-KR" altLang="en-US" dirty="0"/>
              <a:t> </a:t>
            </a:r>
            <a:r>
              <a:rPr lang="en-US" altLang="ko-KR" dirty="0"/>
              <a:t>input 1 3</a:t>
            </a:r>
            <a:r>
              <a:rPr lang="ko-KR" altLang="en-US" dirty="0"/>
              <a:t>이 들어오면 어떻게 될까요</a:t>
            </a:r>
            <a:r>
              <a:rPr lang="en-US" altLang="ko-KR" dirty="0"/>
              <a:t>?</a:t>
            </a:r>
          </a:p>
          <a:p>
            <a:r>
              <a:rPr lang="ko-KR" altLang="en-US" dirty="0"/>
              <a:t>각각의 </a:t>
            </a:r>
            <a:r>
              <a:rPr lang="en-US" altLang="ko-KR" dirty="0"/>
              <a:t>x</a:t>
            </a:r>
            <a:r>
              <a:rPr lang="ko-KR" altLang="en-US" dirty="0"/>
              <a:t>에 가중치 </a:t>
            </a:r>
            <a:r>
              <a:rPr lang="en-US" altLang="ko-KR" dirty="0"/>
              <a:t>w</a:t>
            </a:r>
            <a:r>
              <a:rPr lang="ko-KR" altLang="en-US" dirty="0"/>
              <a:t>를 곱한 합에 </a:t>
            </a:r>
            <a:r>
              <a:rPr lang="en-US" altLang="ko-KR" dirty="0"/>
              <a:t>bias</a:t>
            </a:r>
            <a:r>
              <a:rPr lang="ko-KR" altLang="en-US" dirty="0"/>
              <a:t>를 더하면 </a:t>
            </a:r>
            <a:r>
              <a:rPr lang="en-US" altLang="ko-KR" dirty="0"/>
              <a:t>-1</a:t>
            </a:r>
            <a:r>
              <a:rPr lang="ko-KR" altLang="en-US" dirty="0"/>
              <a:t>이 됩니다</a:t>
            </a:r>
            <a:r>
              <a:rPr lang="en-US" altLang="ko-KR" dirty="0"/>
              <a:t>. -1</a:t>
            </a:r>
            <a:r>
              <a:rPr lang="ko-KR" altLang="en-US" dirty="0"/>
              <a:t>을</a:t>
            </a:r>
            <a:r>
              <a:rPr lang="en-US" altLang="ko-KR" dirty="0"/>
              <a:t> activity function h</a:t>
            </a:r>
            <a:r>
              <a:rPr lang="ko-KR" altLang="en-US" dirty="0"/>
              <a:t>에 넣으면 최종적으로 </a:t>
            </a:r>
            <a:r>
              <a:rPr lang="en-US" altLang="ko-KR" dirty="0"/>
              <a:t>0</a:t>
            </a:r>
            <a:r>
              <a:rPr lang="ko-KR" altLang="en-US" dirty="0"/>
              <a:t>을 출력하게 됩니다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6659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이러한 </a:t>
            </a:r>
            <a:r>
              <a:rPr lang="ko-KR" altLang="en-US" dirty="0" err="1"/>
              <a:t>퍼셉트론이</a:t>
            </a:r>
            <a:r>
              <a:rPr lang="ko-KR" altLang="en-US" dirty="0"/>
              <a:t> 여러 층으로 이루어진 것을 다층 </a:t>
            </a:r>
            <a:r>
              <a:rPr lang="ko-KR" altLang="en-US" dirty="0" err="1"/>
              <a:t>퍼셉트론</a:t>
            </a:r>
            <a:r>
              <a:rPr lang="en-US" altLang="ko-KR" dirty="0"/>
              <a:t>, </a:t>
            </a:r>
            <a:r>
              <a:rPr lang="ko-KR" altLang="en-US" dirty="0"/>
              <a:t>딥러닝 모델이라고 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여기서 이 층을 </a:t>
            </a:r>
            <a:r>
              <a:rPr lang="en-US" altLang="ko-KR" dirty="0"/>
              <a:t>Layer</a:t>
            </a:r>
            <a:r>
              <a:rPr lang="ko-KR" altLang="en-US" dirty="0"/>
              <a:t>이라 부르고 </a:t>
            </a:r>
            <a:r>
              <a:rPr lang="en-US" altLang="ko-KR" dirty="0"/>
              <a:t>input</a:t>
            </a:r>
            <a:r>
              <a:rPr lang="ko-KR" altLang="en-US" dirty="0"/>
              <a:t>을 받는 층을 </a:t>
            </a:r>
            <a:r>
              <a:rPr lang="en-US" altLang="ko-KR" dirty="0"/>
              <a:t>input layer, </a:t>
            </a:r>
            <a:r>
              <a:rPr lang="ko-KR" altLang="en-US" dirty="0"/>
              <a:t>출력을 하는 층을 </a:t>
            </a:r>
            <a:r>
              <a:rPr lang="en-US" altLang="ko-KR" dirty="0"/>
              <a:t>output layer,</a:t>
            </a:r>
          </a:p>
          <a:p>
            <a:r>
              <a:rPr lang="ko-KR" altLang="en-US" dirty="0"/>
              <a:t>그 사이의 층을 </a:t>
            </a:r>
            <a:r>
              <a:rPr lang="en-US" altLang="ko-KR" dirty="0"/>
              <a:t>hidden layer</a:t>
            </a:r>
            <a:r>
              <a:rPr lang="ko-KR" altLang="en-US" dirty="0"/>
              <a:t>이라고 부릅니다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딥러닝에서</a:t>
            </a:r>
            <a:r>
              <a:rPr lang="ko-KR" altLang="en-US" dirty="0"/>
              <a:t> </a:t>
            </a:r>
            <a:r>
              <a:rPr lang="en-US" altLang="ko-KR" dirty="0"/>
              <a:t>input layer</a:t>
            </a:r>
            <a:r>
              <a:rPr lang="ko-KR" altLang="en-US" dirty="0"/>
              <a:t>에서 </a:t>
            </a:r>
            <a:r>
              <a:rPr lang="en-US" altLang="ko-KR" dirty="0"/>
              <a:t>input</a:t>
            </a:r>
            <a:r>
              <a:rPr lang="ko-KR" altLang="en-US" dirty="0"/>
              <a:t>을 받아 </a:t>
            </a:r>
            <a:r>
              <a:rPr lang="en-US" altLang="ko-KR" dirty="0"/>
              <a:t>hidden layer</a:t>
            </a:r>
            <a:r>
              <a:rPr lang="ko-KR" altLang="en-US" dirty="0"/>
              <a:t>를 거치고 </a:t>
            </a:r>
            <a:r>
              <a:rPr lang="en-US" altLang="ko-KR" dirty="0"/>
              <a:t>output layer</a:t>
            </a:r>
            <a:r>
              <a:rPr lang="ko-KR" altLang="en-US" dirty="0"/>
              <a:t>까지 연산해 예측을 하는 것 까지의 과정을 </a:t>
            </a:r>
            <a:r>
              <a:rPr lang="en-US" altLang="ko-KR" dirty="0"/>
              <a:t>forward Propagation, </a:t>
            </a:r>
            <a:r>
              <a:rPr lang="ko-KR" altLang="en-US" dirty="0" err="1"/>
              <a:t>순전파</a:t>
            </a:r>
            <a:r>
              <a:rPr lang="ko-KR" altLang="en-US" dirty="0"/>
              <a:t> </a:t>
            </a:r>
            <a:r>
              <a:rPr lang="ko-KR" altLang="en-US" dirty="0" err="1"/>
              <a:t>라고합니다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288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지금까지 딥러닝 모델이 </a:t>
            </a:r>
            <a:r>
              <a:rPr lang="en-US" altLang="ko-KR" dirty="0"/>
              <a:t>input</a:t>
            </a:r>
            <a:r>
              <a:rPr lang="ko-KR" altLang="en-US" dirty="0"/>
              <a:t>을 받아 </a:t>
            </a:r>
            <a:r>
              <a:rPr lang="en-US" altLang="ko-KR" dirty="0"/>
              <a:t>output</a:t>
            </a:r>
            <a:r>
              <a:rPr lang="ko-KR" altLang="en-US" dirty="0"/>
              <a:t>을 출력하는 과정을 보았습니다</a:t>
            </a:r>
            <a:endParaRPr lang="en-US" altLang="ko-KR" dirty="0"/>
          </a:p>
          <a:p>
            <a:r>
              <a:rPr lang="ko-KR" altLang="en-US" dirty="0"/>
              <a:t>그럼 이러한 모델은 어떻게 스스로 학습을 하게 될까요</a:t>
            </a:r>
            <a:r>
              <a:rPr lang="en-US" altLang="ko-KR" dirty="0"/>
              <a:t>?</a:t>
            </a:r>
          </a:p>
          <a:p>
            <a:r>
              <a:rPr lang="ko-KR" altLang="en-US" dirty="0"/>
              <a:t>딥 러닝 모델이 훈련을 할 때 순전파를 통해 예측 값을 계산하면</a:t>
            </a:r>
            <a:r>
              <a:rPr lang="en-US" altLang="ko-KR" dirty="0"/>
              <a:t>, </a:t>
            </a:r>
            <a:r>
              <a:rPr lang="ko-KR" altLang="en-US" dirty="0"/>
              <a:t>실제 값과 비교를 해 그 차이를 알 수 있습니다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 </a:t>
            </a:r>
            <a:r>
              <a:rPr lang="ko-KR" altLang="en-US" dirty="0" err="1"/>
              <a:t>예측값과</a:t>
            </a:r>
            <a:r>
              <a:rPr lang="ko-KR" altLang="en-US" dirty="0"/>
              <a:t> </a:t>
            </a:r>
            <a:r>
              <a:rPr lang="ko-KR" altLang="en-US" dirty="0" err="1"/>
              <a:t>실제값의</a:t>
            </a:r>
            <a:r>
              <a:rPr lang="ko-KR" altLang="en-US" dirty="0"/>
              <a:t> 차이를 정하는 함수를 </a:t>
            </a:r>
            <a:r>
              <a:rPr lang="en-US" altLang="ko-KR" dirty="0"/>
              <a:t>loss function</a:t>
            </a:r>
            <a:r>
              <a:rPr lang="ko-KR" altLang="en-US" dirty="0"/>
              <a:t>이라고 합니다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Loss function</a:t>
            </a:r>
            <a:r>
              <a:rPr lang="ko-KR" altLang="en-US" dirty="0"/>
              <a:t>에는 대표적으로 </a:t>
            </a:r>
            <a:r>
              <a:rPr lang="en-US" altLang="ko-KR" dirty="0"/>
              <a:t>mean square error MSE</a:t>
            </a:r>
            <a:r>
              <a:rPr lang="ko-KR" altLang="en-US" dirty="0"/>
              <a:t>와 </a:t>
            </a:r>
            <a:r>
              <a:rPr lang="en-US" altLang="ko-KR" dirty="0"/>
              <a:t>cross entropy</a:t>
            </a:r>
            <a:r>
              <a:rPr lang="ko-KR" altLang="en-US" dirty="0"/>
              <a:t>와 같은 것이 있습니다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Epoch, loss function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127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527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915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81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406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33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6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417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946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19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5935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33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2020-12-20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9190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sv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5" y="1802309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76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5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Cruise_Sting">
            <a:hlinkClick r:id="" action="ppaction://media"/>
            <a:extLst>
              <a:ext uri="{FF2B5EF4-FFF2-40B4-BE49-F238E27FC236}">
                <a16:creationId xmlns:a16="http://schemas.microsoft.com/office/drawing/2014/main" id="{DB319B98-8CF5-4077-99E1-E754FC9C9C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16642" y="42401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1667"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딥 러닝의 학습방법 </a:t>
            </a:r>
            <a:r>
              <a:rPr lang="en-US" altLang="ko-KR" dirty="0"/>
              <a:t>1, back propagation</a:t>
            </a:r>
            <a:endParaRPr lang="ko-KR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A23D8B87-E86E-487E-8A66-831BC0C820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8023" y="1135066"/>
            <a:ext cx="6178550" cy="3734590"/>
          </a:xfrm>
        </p:spPr>
      </p:pic>
    </p:spTree>
    <p:extLst>
      <p:ext uri="{BB962C8B-B14F-4D97-AF65-F5344CB8AC3E}">
        <p14:creationId xmlns:p14="http://schemas.microsoft.com/office/powerpoint/2010/main" val="272103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딥 러닝의 학습방법 </a:t>
            </a:r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24E8C17-C7E1-45F3-91A3-E2518EEEA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149968"/>
            <a:ext cx="5902779" cy="352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84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Recurrent Neural Network, RNN</a:t>
            </a:r>
            <a:endParaRPr lang="ko-KR" altLang="en-US" dirty="0"/>
          </a:p>
        </p:txBody>
      </p:sp>
      <p:pic>
        <p:nvPicPr>
          <p:cNvPr id="9" name="내용 개체 틀 8">
            <a:extLst>
              <a:ext uri="{FF2B5EF4-FFF2-40B4-BE49-F238E27FC236}">
                <a16:creationId xmlns:a16="http://schemas.microsoft.com/office/drawing/2014/main" id="{807C5B4E-08B4-41F8-AB1E-CFCA0506B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631" y="1268016"/>
            <a:ext cx="7189281" cy="3316909"/>
          </a:xfrm>
        </p:spPr>
      </p:pic>
    </p:spTree>
    <p:extLst>
      <p:ext uri="{BB962C8B-B14F-4D97-AF65-F5344CB8AC3E}">
        <p14:creationId xmlns:p14="http://schemas.microsoft.com/office/powerpoint/2010/main" val="1042540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RNN</a:t>
            </a:r>
            <a:r>
              <a:rPr lang="ko-KR" altLang="en-US" dirty="0"/>
              <a:t>의 한계</a:t>
            </a:r>
          </a:p>
        </p:txBody>
      </p:sp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7C3F9D9B-6A86-4B6A-A370-5B3D6558F5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0700" y="1104573"/>
            <a:ext cx="5921375" cy="3669834"/>
          </a:xfrm>
        </p:spPr>
      </p:pic>
    </p:spTree>
    <p:extLst>
      <p:ext uri="{BB962C8B-B14F-4D97-AF65-F5344CB8AC3E}">
        <p14:creationId xmlns:p14="http://schemas.microsoft.com/office/powerpoint/2010/main" val="682004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Long Short-Term Memory, LSTM</a:t>
            </a:r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13B27CF-3722-4D97-917E-57568DC73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E10314C-199A-41E2-90EB-EF00DD388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39" y="1081716"/>
            <a:ext cx="5154570" cy="383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98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Colab</a:t>
            </a:r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13B27CF-3722-4D97-917E-57568DC73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네이버 쇼핑 리뷰 데이터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6B81D68-9EA4-4B8F-BEF0-E0AE1E066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07" y="1989953"/>
            <a:ext cx="7656986" cy="235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714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텍스트 </a:t>
            </a:r>
            <a:r>
              <a:rPr lang="ko-KR" altLang="en-US" dirty="0" err="1"/>
              <a:t>전처리</a:t>
            </a:r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B5DB43-091F-4289-ABF4-D06BF5F9C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중복 제거</a:t>
            </a:r>
            <a:endParaRPr lang="en-US" altLang="ko-KR" dirty="0"/>
          </a:p>
          <a:p>
            <a:r>
              <a:rPr lang="en-US" altLang="ko-KR" dirty="0"/>
              <a:t>NULL </a:t>
            </a:r>
            <a:r>
              <a:rPr lang="ko-KR" altLang="en-US" dirty="0"/>
              <a:t>값 제거</a:t>
            </a:r>
            <a:endParaRPr lang="en-US" altLang="ko-KR" dirty="0"/>
          </a:p>
          <a:p>
            <a:r>
              <a:rPr lang="ko-KR" altLang="en-US" dirty="0"/>
              <a:t>정규 표현식 수행</a:t>
            </a:r>
            <a:endParaRPr lang="en-US" altLang="ko-KR" dirty="0"/>
          </a:p>
          <a:p>
            <a:r>
              <a:rPr lang="ko-KR" altLang="en-US" dirty="0"/>
              <a:t>형태소 별로 </a:t>
            </a:r>
            <a:r>
              <a:rPr lang="en-US" altLang="ko-KR" dirty="0"/>
              <a:t>token</a:t>
            </a:r>
            <a:r>
              <a:rPr lang="ko-KR" altLang="en-US" dirty="0"/>
              <a:t>화</a:t>
            </a:r>
            <a:endParaRPr lang="en-US" altLang="ko-KR" dirty="0"/>
          </a:p>
          <a:p>
            <a:r>
              <a:rPr lang="ko-KR" altLang="en-US" dirty="0" err="1"/>
              <a:t>불용어</a:t>
            </a:r>
            <a:r>
              <a:rPr lang="ko-KR" altLang="en-US" dirty="0"/>
              <a:t> 제거</a:t>
            </a:r>
            <a:endParaRPr lang="en-US" altLang="ko-KR" dirty="0"/>
          </a:p>
          <a:p>
            <a:r>
              <a:rPr lang="ko-KR" altLang="en-US" dirty="0"/>
              <a:t>희귀 단어 제거</a:t>
            </a:r>
            <a:endParaRPr lang="en-US" altLang="ko-KR" dirty="0"/>
          </a:p>
          <a:p>
            <a:r>
              <a:rPr lang="ko-KR" altLang="en-US" dirty="0"/>
              <a:t>인덱싱</a:t>
            </a:r>
            <a:endParaRPr lang="en-US" altLang="ko-KR" dirty="0"/>
          </a:p>
          <a:p>
            <a:r>
              <a:rPr lang="ko-KR" altLang="en-US" dirty="0"/>
              <a:t>패딩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6549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모델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3977A83-3862-49BA-B27D-77F5C80A8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967" y="1623949"/>
            <a:ext cx="6598066" cy="20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71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결과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B093544-D08E-408F-980C-CFBF9B250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069" y="168826"/>
            <a:ext cx="5406577" cy="480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0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92D050"/>
                </a:solidFill>
              </a:rPr>
              <a:t>Software Tool Time (</a:t>
            </a:r>
            <a:r>
              <a:rPr lang="ko-KR" altLang="en-US" sz="2000" dirty="0">
                <a:solidFill>
                  <a:srgbClr val="92D050"/>
                </a:solidFill>
              </a:rPr>
              <a:t>소프트웨어 툴 타임</a:t>
            </a:r>
            <a:r>
              <a:rPr lang="en-US" altLang="ko-KR" sz="2000" dirty="0">
                <a:solidFill>
                  <a:srgbClr val="92D050"/>
                </a:solidFill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/>
              <a:t>(CC-BY-NC)  Ajou University</a:t>
            </a:r>
          </a:p>
          <a:p>
            <a:pPr marL="0" indent="0" algn="ctr">
              <a:buNone/>
            </a:pPr>
            <a:endParaRPr lang="en-US" altLang="ko-KR" sz="1600" dirty="0"/>
          </a:p>
          <a:p>
            <a:pPr marL="0" indent="0" algn="ctr">
              <a:buNone/>
            </a:pPr>
            <a:r>
              <a:rPr lang="en-US" altLang="ko-KR" sz="1600" dirty="0"/>
              <a:t>Visit “Software Tool Time” channel in YouTube : </a:t>
            </a:r>
            <a: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http://goo.gl/remxrw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US" altLang="ko-KR" sz="1600" dirty="0"/>
              <a:t>Visit “Ajou SW Tool Time” channel in YouTube. It is only for ajou.ac.kr members : </a:t>
            </a:r>
            <a:br>
              <a:rPr lang="en-US" altLang="ko-KR" sz="1600" dirty="0"/>
            </a:br>
            <a: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https://www.youtube.com/channel/UC-Un-7jmeP-1OaHkS7awO0Q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altLang="ko-KR" sz="1400" dirty="0">
                <a:solidFill>
                  <a:schemeClr val="tx1">
                    <a:lumMod val="75000"/>
                  </a:schemeClr>
                </a:solidFill>
              </a:rPr>
              <a:t>This video was supported by the MIST (Ministry of Science and ICT), Korea, </a:t>
            </a:r>
            <a:br>
              <a:rPr lang="en-US" altLang="ko-KR" sz="14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75000"/>
                  </a:schemeClr>
                </a:solidFill>
              </a:rPr>
              <a:t>under the National Program for Excellence in SW supervised by the IITP  (2015-0-00908) </a:t>
            </a:r>
          </a:p>
          <a:p>
            <a:pPr marL="0" indent="0" algn="ctr">
              <a:buNone/>
            </a:pPr>
            <a:r>
              <a:rPr lang="en-US" altLang="ko-KR" sz="1500" dirty="0"/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/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 err="1"/>
              <a:t>Audionautix’s</a:t>
            </a:r>
            <a:r>
              <a:rPr lang="en-US" altLang="ko-KR" sz="1500" dirty="0"/>
              <a:t> “Your Intro” is licensed to the public under a Creative Commons Attribution 4.0 License (Artist: http://audionautix.com) </a:t>
            </a:r>
          </a:p>
          <a:p>
            <a:pPr marL="0" indent="0" algn="ctr">
              <a:buNone/>
            </a:pPr>
            <a:r>
              <a:rPr lang="en-US" altLang="ko-KR" sz="1500" dirty="0"/>
              <a:t>Twin </a:t>
            </a:r>
            <a:r>
              <a:rPr lang="en-US" altLang="ko-KR" sz="1500" dirty="0" err="1"/>
              <a:t>Musicom’s</a:t>
            </a:r>
            <a:r>
              <a:rPr lang="ko-KR" altLang="en-US" sz="1500" dirty="0"/>
              <a:t> </a:t>
            </a:r>
            <a:r>
              <a:rPr lang="en-US" altLang="ko-KR" sz="1500" dirty="0"/>
              <a:t>“Puppy Love (Sting)” is licensed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7" name="Puppy_Love_Sting">
            <a:hlinkClick r:id="" action="ppaction://media"/>
            <a:extLst>
              <a:ext uri="{FF2B5EF4-FFF2-40B4-BE49-F238E27FC236}">
                <a16:creationId xmlns:a16="http://schemas.microsoft.com/office/drawing/2014/main" id="{7DF60583-6642-45EF-9119-65C23492D5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8363" y="480853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6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7576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911" y="365151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>
                <a:solidFill>
                  <a:srgbClr val="00B0F0"/>
                </a:solidFill>
                <a:latin typeface="+mn-ea"/>
                <a:ea typeface="+mn-ea"/>
              </a:rPr>
              <a:t>Lecture : </a:t>
            </a:r>
            <a:r>
              <a:rPr lang="ko-KR" altLang="en-US" sz="3600" b="1" dirty="0">
                <a:solidFill>
                  <a:srgbClr val="00B0F0"/>
                </a:solidFill>
                <a:latin typeface="+mn-ea"/>
                <a:ea typeface="+mn-ea"/>
              </a:rPr>
              <a:t>자연어 처리 기본과 실습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800" y="1433322"/>
            <a:ext cx="7402062" cy="3546001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sz="2000" dirty="0">
                <a:solidFill>
                  <a:srgbClr val="92D050"/>
                </a:solidFill>
                <a:latin typeface="+mn-ea"/>
              </a:rPr>
              <a:t>강사</a:t>
            </a:r>
            <a:endParaRPr lang="en-US" altLang="ko-KR" sz="2000" dirty="0">
              <a:solidFill>
                <a:srgbClr val="92D050"/>
              </a:solidFill>
              <a:latin typeface="+mn-ea"/>
            </a:endParaRPr>
          </a:p>
          <a:p>
            <a:pPr lvl="1"/>
            <a:r>
              <a:rPr lang="en-US" altLang="ko-KR" sz="1600" dirty="0" err="1">
                <a:latin typeface="+mn-ea"/>
              </a:rPr>
              <a:t>SuMin</a:t>
            </a:r>
            <a:r>
              <a:rPr lang="en-US" altLang="ko-KR" sz="1600" dirty="0">
                <a:latin typeface="+mn-ea"/>
              </a:rPr>
              <a:t> Kim</a:t>
            </a:r>
            <a:br>
              <a:rPr lang="en-US" altLang="ko-KR" sz="1600" dirty="0">
                <a:latin typeface="+mn-ea"/>
              </a:rPr>
            </a:br>
            <a:endParaRPr lang="en-US" altLang="ko-KR" sz="1600" dirty="0">
              <a:latin typeface="+mn-ea"/>
            </a:endParaRPr>
          </a:p>
          <a:p>
            <a:r>
              <a:rPr lang="ko-KR" altLang="en-US" sz="2000" dirty="0">
                <a:solidFill>
                  <a:srgbClr val="92D050"/>
                </a:solidFill>
                <a:latin typeface="+mn-ea"/>
              </a:rPr>
              <a:t>배울 내용</a:t>
            </a:r>
            <a:endParaRPr lang="en-US" altLang="ko-KR" sz="1600" dirty="0">
              <a:latin typeface="+mn-ea"/>
            </a:endParaRPr>
          </a:p>
          <a:p>
            <a:pPr lvl="1"/>
            <a:r>
              <a:rPr lang="ko-KR" altLang="en-US" sz="1600" dirty="0" err="1">
                <a:latin typeface="+mn-ea"/>
              </a:rPr>
              <a:t>딥러닝과</a:t>
            </a:r>
            <a:r>
              <a:rPr lang="ko-KR" altLang="en-US" sz="1600" dirty="0">
                <a:latin typeface="+mn-ea"/>
              </a:rPr>
              <a:t> 자연어 처리 기본 이론</a:t>
            </a:r>
            <a:endParaRPr lang="en-US" altLang="ko-KR" sz="1600" dirty="0">
              <a:latin typeface="+mn-ea"/>
            </a:endParaRPr>
          </a:p>
          <a:p>
            <a:pPr lvl="1"/>
            <a:r>
              <a:rPr lang="en-US" altLang="ko-KR" sz="1600" dirty="0" err="1">
                <a:latin typeface="+mn-ea"/>
              </a:rPr>
              <a:t>Colab</a:t>
            </a:r>
            <a:r>
              <a:rPr lang="ko-KR" altLang="en-US" sz="1600" dirty="0">
                <a:latin typeface="+mn-ea"/>
              </a:rPr>
              <a:t>으로 리뷰데이터를 활용해 감정분석하기 </a:t>
            </a:r>
            <a:br>
              <a:rPr lang="en-US" altLang="ko-KR" sz="1600" dirty="0">
                <a:latin typeface="+mn-ea"/>
              </a:rPr>
            </a:br>
            <a:endParaRPr lang="en-US" altLang="ko-KR" sz="1600" dirty="0">
              <a:latin typeface="+mn-ea"/>
            </a:endParaRPr>
          </a:p>
          <a:p>
            <a:r>
              <a:rPr lang="ko-KR" altLang="en-US" sz="2000" dirty="0">
                <a:solidFill>
                  <a:srgbClr val="92D050"/>
                </a:solidFill>
                <a:latin typeface="+mn-ea"/>
              </a:rPr>
              <a:t>사전 준비</a:t>
            </a:r>
            <a:endParaRPr lang="en-US" altLang="ko-KR" sz="2000" dirty="0">
              <a:solidFill>
                <a:srgbClr val="92D050"/>
              </a:solidFill>
              <a:latin typeface="+mn-ea"/>
            </a:endParaRPr>
          </a:p>
          <a:p>
            <a:pPr lvl="1"/>
            <a:r>
              <a:rPr lang="en-US" altLang="ko-KR" sz="1600" dirty="0">
                <a:latin typeface="+mn-ea"/>
              </a:rPr>
              <a:t>Python</a:t>
            </a:r>
            <a:r>
              <a:rPr lang="ko-KR" altLang="en-US" sz="1600" dirty="0">
                <a:latin typeface="+mn-ea"/>
              </a:rPr>
              <a:t> 기초</a:t>
            </a:r>
            <a:endParaRPr lang="en-US" altLang="ko-KR" sz="1600" dirty="0">
              <a:latin typeface="+mn-ea"/>
            </a:endParaRPr>
          </a:p>
          <a:p>
            <a:pPr lvl="1"/>
            <a:r>
              <a:rPr lang="en-US" altLang="ko-KR" sz="1600" dirty="0">
                <a:latin typeface="+mn-ea"/>
              </a:rPr>
              <a:t>Pandas,</a:t>
            </a:r>
            <a:r>
              <a:rPr lang="ko-KR" altLang="en-US" sz="1600" dirty="0">
                <a:latin typeface="+mn-ea"/>
              </a:rPr>
              <a:t> </a:t>
            </a:r>
            <a:r>
              <a:rPr lang="en-US" altLang="ko-KR" sz="1600" dirty="0" err="1">
                <a:latin typeface="+mn-ea"/>
              </a:rPr>
              <a:t>numpy</a:t>
            </a:r>
            <a:r>
              <a:rPr lang="ko-KR" altLang="en-US" sz="1600" dirty="0">
                <a:latin typeface="+mn-ea"/>
              </a:rPr>
              <a:t> 기초</a:t>
            </a:r>
            <a:br>
              <a:rPr lang="en-US" altLang="ko-KR" sz="1400" dirty="0">
                <a:latin typeface="+mn-ea"/>
              </a:rPr>
            </a:br>
            <a:endParaRPr lang="en-US" altLang="ko-KR" sz="1400" dirty="0">
              <a:latin typeface="+mn-ea"/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  <a:latin typeface="+mn-ea"/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  <a:latin typeface="+mn-ea"/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ko-KR" sz="1200" dirty="0">
                <a:solidFill>
                  <a:srgbClr val="FFC000"/>
                </a:solidFill>
                <a:latin typeface="+mn-ea"/>
              </a:rPr>
              <a:t>December 2020 - (CC-BY-NC) Hwanyong Lee and Ajou University</a:t>
            </a:r>
            <a:endParaRPr lang="en-US" altLang="ko-KR" sz="2000" dirty="0">
              <a:solidFill>
                <a:srgbClr val="FFC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5537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자연어 처리</a:t>
            </a:r>
            <a:r>
              <a:rPr lang="en-US" altLang="ko-KR" dirty="0"/>
              <a:t>(natural language processing)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B2224C-F156-47A4-8D22-13498A818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자연어 </a:t>
            </a:r>
            <a:r>
              <a:rPr lang="en-US" altLang="ko-KR" dirty="0"/>
              <a:t>: </a:t>
            </a:r>
            <a:r>
              <a:rPr lang="ko-KR" altLang="en-US" dirty="0"/>
              <a:t>우리가 일상 생활에서 사용하는 언어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자연어 처리 </a:t>
            </a:r>
            <a:r>
              <a:rPr lang="en-US" altLang="ko-KR" dirty="0"/>
              <a:t>: </a:t>
            </a:r>
            <a:r>
              <a:rPr lang="ko-KR" altLang="en-US" dirty="0"/>
              <a:t>자연어를 컴퓨터로 모사 할 수 있도록 연구하고 이를 구현하는 인공지능의 주요 분야 중 하나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자연어 처리는 음성 인식</a:t>
            </a:r>
            <a:r>
              <a:rPr lang="en-US" altLang="ko-KR" dirty="0"/>
              <a:t>, </a:t>
            </a:r>
            <a:r>
              <a:rPr lang="ko-KR" altLang="en-US" dirty="0"/>
              <a:t>내용 요약</a:t>
            </a:r>
            <a:r>
              <a:rPr lang="en-US" altLang="ko-KR" dirty="0"/>
              <a:t>, </a:t>
            </a:r>
            <a:r>
              <a:rPr lang="ko-KR" altLang="en-US" dirty="0"/>
              <a:t>번역</a:t>
            </a:r>
            <a:r>
              <a:rPr lang="en-US" altLang="ko-KR" dirty="0"/>
              <a:t>, </a:t>
            </a:r>
            <a:r>
              <a:rPr lang="ko-KR" altLang="en-US" dirty="0"/>
              <a:t>사용자의 감성 분석</a:t>
            </a:r>
            <a:r>
              <a:rPr lang="en-US" altLang="ko-KR" dirty="0"/>
              <a:t>, </a:t>
            </a:r>
            <a:r>
              <a:rPr lang="ko-KR" altLang="en-US" dirty="0"/>
              <a:t>텍스트 분류 작업</a:t>
            </a:r>
            <a:r>
              <a:rPr lang="en-US" altLang="ko-KR" dirty="0"/>
              <a:t>(</a:t>
            </a:r>
            <a:r>
              <a:rPr lang="ko-KR" altLang="en-US" dirty="0"/>
              <a:t>스팸 메일 분류</a:t>
            </a:r>
            <a:r>
              <a:rPr lang="en-US" altLang="ko-KR" dirty="0"/>
              <a:t>, </a:t>
            </a:r>
            <a:r>
              <a:rPr lang="ko-KR" altLang="en-US" dirty="0"/>
              <a:t>뉴스 기사 카테고리 분류</a:t>
            </a:r>
            <a:r>
              <a:rPr lang="en-US" altLang="ko-KR" dirty="0"/>
              <a:t>), </a:t>
            </a:r>
            <a:r>
              <a:rPr lang="ko-KR" altLang="en-US" dirty="0"/>
              <a:t>질의 응답 시스템</a:t>
            </a:r>
            <a:r>
              <a:rPr lang="en-US" altLang="ko-KR" dirty="0"/>
              <a:t>, </a:t>
            </a:r>
            <a:r>
              <a:rPr lang="ko-KR" altLang="en-US" dirty="0" err="1"/>
              <a:t>챗봇등에</a:t>
            </a:r>
            <a:r>
              <a:rPr lang="ko-KR" altLang="en-US" dirty="0"/>
              <a:t> 사용된다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4426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감정분석 실습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B53CE89-580A-45D2-BCA9-0EFF454EF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04" y="1090226"/>
            <a:ext cx="5943215" cy="387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9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B2224C-F156-47A4-8D22-13498A818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머신 러닝이란</a:t>
            </a:r>
            <a:r>
              <a:rPr lang="en-US" altLang="ko-KR" dirty="0"/>
              <a:t>?</a:t>
            </a:r>
          </a:p>
          <a:p>
            <a:r>
              <a:rPr lang="ko-KR" altLang="en-US" dirty="0"/>
              <a:t>딥 러닝 개요</a:t>
            </a:r>
            <a:endParaRPr lang="en-US" altLang="ko-KR" dirty="0"/>
          </a:p>
          <a:p>
            <a:r>
              <a:rPr lang="en-US" altLang="ko-KR" dirty="0"/>
              <a:t>RNN, LSTM</a:t>
            </a:r>
          </a:p>
          <a:p>
            <a:r>
              <a:rPr lang="en-US" altLang="ko-KR" dirty="0"/>
              <a:t>COLAB</a:t>
            </a:r>
            <a:r>
              <a:rPr lang="ko-KR" altLang="en-US" dirty="0"/>
              <a:t>실습</a:t>
            </a:r>
          </a:p>
        </p:txBody>
      </p:sp>
    </p:spTree>
    <p:extLst>
      <p:ext uri="{BB962C8B-B14F-4D97-AF65-F5344CB8AC3E}">
        <p14:creationId xmlns:p14="http://schemas.microsoft.com/office/powerpoint/2010/main" val="326977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머신 러닝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B2224C-F156-47A4-8D22-13498A818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명시적인 프로그래밍 </a:t>
            </a:r>
            <a:r>
              <a:rPr lang="en-US" altLang="ko-KR" dirty="0"/>
              <a:t>X</a:t>
            </a:r>
          </a:p>
          <a:p>
            <a:endParaRPr lang="en-US" altLang="ko-KR" dirty="0"/>
          </a:p>
          <a:p>
            <a:r>
              <a:rPr lang="ko-KR" altLang="en-US" dirty="0"/>
              <a:t>컴퓨터가 데이터를 받아서 스스로 학습을 하는 것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컴퓨터가 학습을 할 수록 점점 </a:t>
            </a:r>
            <a:r>
              <a:rPr lang="ko-KR" altLang="en-US" dirty="0" err="1"/>
              <a:t>똑똑해지는</a:t>
            </a:r>
            <a:r>
              <a:rPr lang="ko-KR" altLang="en-US" dirty="0"/>
              <a:t> 것</a:t>
            </a:r>
          </a:p>
        </p:txBody>
      </p:sp>
    </p:spTree>
    <p:extLst>
      <p:ext uri="{BB962C8B-B14F-4D97-AF65-F5344CB8AC3E}">
        <p14:creationId xmlns:p14="http://schemas.microsoft.com/office/powerpoint/2010/main" val="4269576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딥 러닝 개요</a:t>
            </a:r>
          </a:p>
        </p:txBody>
      </p:sp>
      <p:pic>
        <p:nvPicPr>
          <p:cNvPr id="9" name="내용 개체 틀 8" descr="전자기기, iPod이(가) 표시된 사진&#10;&#10;자동 생성된 설명">
            <a:extLst>
              <a:ext uri="{FF2B5EF4-FFF2-40B4-BE49-F238E27FC236}">
                <a16:creationId xmlns:a16="http://schemas.microsoft.com/office/drawing/2014/main" id="{4AD6832A-97FB-4CC7-8EA2-E00262473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1531338"/>
            <a:ext cx="3760189" cy="3262312"/>
          </a:xfr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BCD435A-247E-4ED6-8305-B99E608E17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131" y="1090563"/>
            <a:ext cx="2914827" cy="140362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B1D9DA05-A392-43D1-B330-5257FE6E96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7131" y="3073964"/>
            <a:ext cx="2019300" cy="1714500"/>
          </a:xfrm>
          <a:prstGeom prst="rect">
            <a:avLst/>
          </a:prstGeom>
        </p:spPr>
      </p:pic>
      <p:sp>
        <p:nvSpPr>
          <p:cNvPr id="31" name="내용 개체 틀 2">
            <a:extLst>
              <a:ext uri="{FF2B5EF4-FFF2-40B4-BE49-F238E27FC236}">
                <a16:creationId xmlns:a16="http://schemas.microsoft.com/office/drawing/2014/main" id="{D370D36C-DF28-44BE-B491-13E41C8B547C}"/>
              </a:ext>
            </a:extLst>
          </p:cNvPr>
          <p:cNvSpPr txBox="1">
            <a:spLocks/>
          </p:cNvSpPr>
          <p:nvPr/>
        </p:nvSpPr>
        <p:spPr>
          <a:xfrm>
            <a:off x="5029112" y="686298"/>
            <a:ext cx="3510864" cy="2139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/>
              <a:t>신경 세포 뉴런</a:t>
            </a:r>
          </a:p>
        </p:txBody>
      </p:sp>
      <p:sp>
        <p:nvSpPr>
          <p:cNvPr id="33" name="내용 개체 틀 2">
            <a:extLst>
              <a:ext uri="{FF2B5EF4-FFF2-40B4-BE49-F238E27FC236}">
                <a16:creationId xmlns:a16="http://schemas.microsoft.com/office/drawing/2014/main" id="{6B32607A-602C-4C99-88F4-2999C6BA17A5}"/>
              </a:ext>
            </a:extLst>
          </p:cNvPr>
          <p:cNvSpPr txBox="1">
            <a:spLocks/>
          </p:cNvSpPr>
          <p:nvPr/>
        </p:nvSpPr>
        <p:spPr>
          <a:xfrm>
            <a:off x="5214463" y="2571750"/>
            <a:ext cx="3510864" cy="2139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/>
              <a:t>퍼셉트론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469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퍼셉트론</a:t>
            </a:r>
            <a:r>
              <a:rPr lang="ko-KR" altLang="en-US" dirty="0"/>
              <a:t> </a:t>
            </a:r>
            <a:r>
              <a:rPr lang="en-US" altLang="ko-KR" dirty="0"/>
              <a:t>with 2 input</a:t>
            </a:r>
            <a:endParaRPr lang="ko-KR" altLang="en-US" dirty="0"/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6C1F5B44-AB16-4CD9-91FE-B8091376F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r>
              <a:rPr lang="en-US" altLang="ko-KR" dirty="0"/>
              <a:t>Input : x</a:t>
            </a:r>
          </a:p>
          <a:p>
            <a:r>
              <a:rPr lang="en-US" altLang="ko-KR" dirty="0"/>
              <a:t>Output  : y</a:t>
            </a:r>
          </a:p>
          <a:p>
            <a:r>
              <a:rPr lang="ko-KR" altLang="en-US" dirty="0"/>
              <a:t>가중치 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W</a:t>
            </a:r>
          </a:p>
          <a:p>
            <a:r>
              <a:rPr lang="ko-KR" altLang="en-US" dirty="0"/>
              <a:t>편향 </a:t>
            </a:r>
            <a:r>
              <a:rPr lang="en-US" altLang="ko-KR" dirty="0"/>
              <a:t>: bias</a:t>
            </a:r>
          </a:p>
          <a:p>
            <a:r>
              <a:rPr lang="en-US" altLang="ko-KR" dirty="0"/>
              <a:t>Activity function</a:t>
            </a:r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D7805311-D8FF-4FA2-A9B8-025C0638A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27" y="1268016"/>
            <a:ext cx="5108895" cy="325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3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98C728-4558-4AC3-9183-63833B2D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다층 </a:t>
            </a:r>
            <a:r>
              <a:rPr lang="ko-KR" altLang="en-US" dirty="0" err="1"/>
              <a:t>퍼셉트론</a:t>
            </a:r>
            <a:r>
              <a:rPr lang="en-US" altLang="ko-KR" dirty="0"/>
              <a:t>, forward Propagation(</a:t>
            </a:r>
            <a:r>
              <a:rPr lang="ko-KR" altLang="en-US" dirty="0" err="1"/>
              <a:t>순전파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4C5C1BC2-6A11-4536-BC12-F56DCBA33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1023862"/>
            <a:ext cx="5511573" cy="3892058"/>
          </a:xfrm>
        </p:spPr>
      </p:pic>
    </p:spTree>
    <p:extLst>
      <p:ext uri="{BB962C8B-B14F-4D97-AF65-F5344CB8AC3E}">
        <p14:creationId xmlns:p14="http://schemas.microsoft.com/office/powerpoint/2010/main" val="25503384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11091</TotalTime>
  <Words>784</Words>
  <Application>Microsoft Office PowerPoint</Application>
  <PresentationFormat>화면 슬라이드 쇼(16:9)</PresentationFormat>
  <Paragraphs>116</Paragraphs>
  <Slides>19</Slides>
  <Notes>18</Notes>
  <HiddenSlides>0</HiddenSlides>
  <MMClips>2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AR HERMANN</vt:lpstr>
      <vt:lpstr>맑은 고딕</vt:lpstr>
      <vt:lpstr>Arial</vt:lpstr>
      <vt:lpstr>Calibri</vt:lpstr>
      <vt:lpstr>Calibri Light</vt:lpstr>
      <vt:lpstr>Office Theme</vt:lpstr>
      <vt:lpstr>PowerPoint 프레젠테이션</vt:lpstr>
      <vt:lpstr>Lecture : 자연어 처리 기본과 실습</vt:lpstr>
      <vt:lpstr>자연어 처리(natural language processing)란?</vt:lpstr>
      <vt:lpstr>감정분석 실습</vt:lpstr>
      <vt:lpstr>목차</vt:lpstr>
      <vt:lpstr>머신 러닝 </vt:lpstr>
      <vt:lpstr>딥 러닝 개요</vt:lpstr>
      <vt:lpstr>퍼셉트론 with 2 input</vt:lpstr>
      <vt:lpstr>다층 퍼셉트론, forward Propagation(순전파)</vt:lpstr>
      <vt:lpstr>딥 러닝의 학습방법 1, back propagation</vt:lpstr>
      <vt:lpstr>딥 러닝의 학습방법 2</vt:lpstr>
      <vt:lpstr>Recurrent Neural Network, RNN</vt:lpstr>
      <vt:lpstr>RNN의 한계</vt:lpstr>
      <vt:lpstr>Long Short-Term Memory, LSTM</vt:lpstr>
      <vt:lpstr>Colab</vt:lpstr>
      <vt:lpstr>텍스트 전처리</vt:lpstr>
      <vt:lpstr>모델</vt:lpstr>
      <vt:lpstr>결과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김 수민</cp:lastModifiedBy>
  <cp:revision>27</cp:revision>
  <dcterms:created xsi:type="dcterms:W3CDTF">2017-03-17T07:48:16Z</dcterms:created>
  <dcterms:modified xsi:type="dcterms:W3CDTF">2020-12-20T10:40:52Z</dcterms:modified>
</cp:coreProperties>
</file>